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Architects Daughter"/>
      <p:regular r:id="rId22"/>
    </p:embeddedFont>
    <p:embeddedFont>
      <p:font typeface="Fontdiner Swanky"/>
      <p:regular r:id="rId23"/>
    </p:embeddedFont>
    <p:embeddedFont>
      <p:font typeface="Abril Fatface"/>
      <p:regular r:id="rId24"/>
    </p:embeddedFont>
    <p:embeddedFont>
      <p:font typeface="Bowlby One"/>
      <p:regular r:id="rId25"/>
    </p:embeddedFont>
    <p:embeddedFont>
      <p:font typeface="Average"/>
      <p:regular r:id="rId26"/>
    </p:embeddedFont>
    <p:embeddedFont>
      <p:font typeface="Fredericka the Great"/>
      <p:regular r:id="rId27"/>
    </p:embeddedFont>
    <p:embeddedFont>
      <p:font typeface="Lilita One"/>
      <p:regular r:id="rId28"/>
    </p:embeddedFont>
    <p:embeddedFont>
      <p:font typeface="Happy Monkey"/>
      <p:regular r:id="rId29"/>
    </p:embeddedFont>
    <p:embeddedFont>
      <p:font typeface="Crushed"/>
      <p:regular r:id="rId30"/>
    </p:embeddedFont>
    <p:embeddedFont>
      <p:font typeface="Love Ya Like A Sister"/>
      <p:regular r:id="rId31"/>
    </p:embeddedFont>
    <p:embeddedFont>
      <p:font typeface="Aclonica"/>
      <p:regular r:id="rId32"/>
    </p:embeddedFont>
    <p:embeddedFont>
      <p:font typeface="Chau Philomene One"/>
      <p:regular r:id="rId33"/>
      <p:italic r:id="rId34"/>
    </p:embeddedFont>
    <p:embeddedFont>
      <p:font typeface="Covered By Your Grace"/>
      <p:regular r:id="rId35"/>
    </p:embeddedFont>
    <p:embeddedFont>
      <p:font typeface="Joti One"/>
      <p:regular r:id="rId36"/>
    </p:embeddedFont>
    <p:embeddedFont>
      <p:font typeface="Ranchers"/>
      <p:regular r:id="rId37"/>
    </p:embeddedFont>
    <p:embeddedFont>
      <p:font typeface="Delius Unicase"/>
      <p:regular r:id="rId38"/>
      <p:bold r:id="rId39"/>
    </p:embeddedFont>
    <p:embeddedFont>
      <p:font typeface="Caesar Dressing"/>
      <p:regular r:id="rId40"/>
    </p:embeddedFont>
    <p:embeddedFont>
      <p:font typeface="MedievalSharp"/>
      <p:regular r:id="rId41"/>
    </p:embeddedFont>
    <p:embeddedFont>
      <p:font typeface="Oswald"/>
      <p:regular r:id="rId42"/>
      <p:bold r:id="rId43"/>
    </p:embeddedFont>
    <p:embeddedFont>
      <p:font typeface="Luckiest Guy"/>
      <p:regular r:id="rId44"/>
    </p:embeddedFont>
    <p:embeddedFont>
      <p:font typeface="Source Sans Pr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esarDressing-regular.fntdata"/><Relationship Id="rId20" Type="http://schemas.openxmlformats.org/officeDocument/2006/relationships/font" Target="fonts/Raleway-italic.fntdata"/><Relationship Id="rId42" Type="http://schemas.openxmlformats.org/officeDocument/2006/relationships/font" Target="fonts/Oswald-regular.fntdata"/><Relationship Id="rId41" Type="http://schemas.openxmlformats.org/officeDocument/2006/relationships/font" Target="fonts/MedievalSharp-regular.fntdata"/><Relationship Id="rId22" Type="http://schemas.openxmlformats.org/officeDocument/2006/relationships/font" Target="fonts/ArchitectsDaughter-regular.fntdata"/><Relationship Id="rId44" Type="http://schemas.openxmlformats.org/officeDocument/2006/relationships/font" Target="fonts/LuckiestGuy-regular.fntdata"/><Relationship Id="rId21" Type="http://schemas.openxmlformats.org/officeDocument/2006/relationships/font" Target="fonts/Raleway-boldItalic.fntdata"/><Relationship Id="rId43" Type="http://schemas.openxmlformats.org/officeDocument/2006/relationships/font" Target="fonts/Oswald-bold.fntdata"/><Relationship Id="rId24" Type="http://schemas.openxmlformats.org/officeDocument/2006/relationships/font" Target="fonts/AbrilFatface-regular.fntdata"/><Relationship Id="rId46" Type="http://schemas.openxmlformats.org/officeDocument/2006/relationships/font" Target="fonts/SourceSansPro-bold.fntdata"/><Relationship Id="rId23" Type="http://schemas.openxmlformats.org/officeDocument/2006/relationships/font" Target="fonts/FontdinerSwanky-regular.fntdata"/><Relationship Id="rId45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Average-regular.fntdata"/><Relationship Id="rId48" Type="http://schemas.openxmlformats.org/officeDocument/2006/relationships/font" Target="fonts/SourceSansPro-boldItalic.fntdata"/><Relationship Id="rId25" Type="http://schemas.openxmlformats.org/officeDocument/2006/relationships/font" Target="fonts/BowlbyOne-regular.fntdata"/><Relationship Id="rId47" Type="http://schemas.openxmlformats.org/officeDocument/2006/relationships/font" Target="fonts/SourceSansPro-italic.fntdata"/><Relationship Id="rId28" Type="http://schemas.openxmlformats.org/officeDocument/2006/relationships/font" Target="fonts/LilitaOne-regular.fntdata"/><Relationship Id="rId27" Type="http://schemas.openxmlformats.org/officeDocument/2006/relationships/font" Target="fonts/FrederickatheGreat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HappyMonke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veYaLikeASister-regular.fntdata"/><Relationship Id="rId30" Type="http://schemas.openxmlformats.org/officeDocument/2006/relationships/font" Target="fonts/Crushed-regular.fntdata"/><Relationship Id="rId11" Type="http://schemas.openxmlformats.org/officeDocument/2006/relationships/slide" Target="slides/slide5.xml"/><Relationship Id="rId33" Type="http://schemas.openxmlformats.org/officeDocument/2006/relationships/font" Target="fonts/ChauPhilomeneOne-regular.fntdata"/><Relationship Id="rId10" Type="http://schemas.openxmlformats.org/officeDocument/2006/relationships/slide" Target="slides/slide4.xml"/><Relationship Id="rId32" Type="http://schemas.openxmlformats.org/officeDocument/2006/relationships/font" Target="fonts/Aclonica-regular.fntdata"/><Relationship Id="rId13" Type="http://schemas.openxmlformats.org/officeDocument/2006/relationships/slide" Target="slides/slide7.xml"/><Relationship Id="rId35" Type="http://schemas.openxmlformats.org/officeDocument/2006/relationships/font" Target="fonts/CoveredByYourGrace-regular.fntdata"/><Relationship Id="rId12" Type="http://schemas.openxmlformats.org/officeDocument/2006/relationships/slide" Target="slides/slide6.xml"/><Relationship Id="rId34" Type="http://schemas.openxmlformats.org/officeDocument/2006/relationships/font" Target="fonts/ChauPhilomeneOne-italic.fntdata"/><Relationship Id="rId15" Type="http://schemas.openxmlformats.org/officeDocument/2006/relationships/slide" Target="slides/slide9.xml"/><Relationship Id="rId37" Type="http://schemas.openxmlformats.org/officeDocument/2006/relationships/font" Target="fonts/Ranchers-regular.fntdata"/><Relationship Id="rId14" Type="http://schemas.openxmlformats.org/officeDocument/2006/relationships/slide" Target="slides/slide8.xml"/><Relationship Id="rId36" Type="http://schemas.openxmlformats.org/officeDocument/2006/relationships/font" Target="fonts/JotiOne-regular.fntdata"/><Relationship Id="rId17" Type="http://schemas.openxmlformats.org/officeDocument/2006/relationships/slide" Target="slides/slide11.xml"/><Relationship Id="rId39" Type="http://schemas.openxmlformats.org/officeDocument/2006/relationships/font" Target="fonts/DeliusUnicase-bold.fntdata"/><Relationship Id="rId16" Type="http://schemas.openxmlformats.org/officeDocument/2006/relationships/slide" Target="slides/slide10.xml"/><Relationship Id="rId38" Type="http://schemas.openxmlformats.org/officeDocument/2006/relationships/font" Target="fonts/DeliusUnicase-regular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4350278" y="3807169"/>
            <a:ext cx="443588" cy="140842"/>
            <a:chOff x="4137525" y="2915950"/>
            <a:chExt cx="869099" cy="206999"/>
          </a:xfrm>
        </p:grpSpPr>
        <p:sp>
          <p:nvSpPr>
            <p:cNvPr id="15" name="Shape 15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671257" y="1321066"/>
            <a:ext cx="7801500" cy="2306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671250" y="4233167"/>
            <a:ext cx="7801500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1673700"/>
            <a:ext cx="8520599" cy="2520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43045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71500" y="1981200"/>
            <a:ext cx="39242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48200" y="1981200"/>
            <a:ext cx="39242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057400" y="6248400"/>
            <a:ext cx="523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58750"/>
            <a:ext cx="82296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0200"/>
            <a:ext cx="4038599" cy="4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225" lvl="0" marL="454025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✓"/>
              <a:defRPr/>
            </a:lvl1pPr>
            <a:lvl2pPr indent="-182562" lvl="1" marL="919162" rtl="0" algn="l">
              <a:spcBef>
                <a:spcPts val="560"/>
              </a:spcBef>
              <a:spcAft>
                <a:spcPts val="0"/>
              </a:spcAft>
              <a:buClr>
                <a:srgbClr val="FF8000"/>
              </a:buClr>
              <a:buFont typeface="Noto Symbol"/>
              <a:buChar char="✓"/>
              <a:defRPr/>
            </a:lvl2pPr>
            <a:lvl3pPr indent="-1651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indent="-180975" lvl="3" marL="1844675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✓"/>
              <a:defRPr/>
            </a:lvl4pPr>
            <a:lvl5pPr indent="-176212" lvl="4" marL="23479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5pPr>
            <a:lvl6pPr indent="-176212" lvl="5" marL="28051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6pPr>
            <a:lvl7pPr indent="-176212" lvl="6" marL="32623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7pPr>
            <a:lvl8pPr indent="-176212" lvl="7" marL="37195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8pPr>
            <a:lvl9pPr indent="-176212" lvl="8" marL="41767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648200" y="1600200"/>
            <a:ext cx="4038599" cy="4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9225" lvl="0" marL="454025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✓"/>
              <a:defRPr/>
            </a:lvl1pPr>
            <a:lvl2pPr indent="-182562" lvl="1" marL="919162" rtl="0" algn="l">
              <a:spcBef>
                <a:spcPts val="560"/>
              </a:spcBef>
              <a:spcAft>
                <a:spcPts val="0"/>
              </a:spcAft>
              <a:buClr>
                <a:srgbClr val="FF8000"/>
              </a:buClr>
              <a:buFont typeface="Noto Symbol"/>
              <a:buChar char="✓"/>
              <a:defRPr/>
            </a:lvl2pPr>
            <a:lvl3pPr indent="-165100" lvl="2" marL="137160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✓"/>
              <a:defRPr/>
            </a:lvl3pPr>
            <a:lvl4pPr indent="-180975" lvl="3" marL="1844675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✓"/>
              <a:defRPr/>
            </a:lvl4pPr>
            <a:lvl5pPr indent="-176212" lvl="4" marL="23479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5pPr>
            <a:lvl6pPr indent="-176212" lvl="5" marL="28051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6pPr>
            <a:lvl7pPr indent="-176212" lvl="6" marL="32623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7pPr>
            <a:lvl8pPr indent="-176212" lvl="7" marL="37195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8pPr>
            <a:lvl9pPr indent="-176212" lvl="8" marL="4176712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✓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057400" y="6248400"/>
            <a:ext cx="523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71250" y="2855000"/>
            <a:ext cx="7852199" cy="1148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3" name="Shape 11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Shape 114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800"/>
            </a:lvl1pPr>
            <a:lvl2pPr lvl="1" rtl="0" algn="ctr">
              <a:spcBef>
                <a:spcPts val="0"/>
              </a:spcBef>
              <a:buSzPct val="100000"/>
              <a:defRPr sz="3800"/>
            </a:lvl2pPr>
            <a:lvl3pPr lvl="2" rtl="0" algn="ctr">
              <a:spcBef>
                <a:spcPts val="0"/>
              </a:spcBef>
              <a:buSzPct val="100000"/>
              <a:defRPr sz="3800"/>
            </a:lvl3pPr>
            <a:lvl4pPr lvl="3" rtl="0" algn="ctr">
              <a:spcBef>
                <a:spcPts val="0"/>
              </a:spcBef>
              <a:buSzPct val="100000"/>
              <a:defRPr sz="3800"/>
            </a:lvl4pPr>
            <a:lvl5pPr lvl="4" rtl="0" algn="ctr">
              <a:spcBef>
                <a:spcPts val="0"/>
              </a:spcBef>
              <a:buSzPct val="100000"/>
              <a:defRPr sz="3800"/>
            </a:lvl5pPr>
            <a:lvl6pPr lvl="5" rtl="0" algn="ctr">
              <a:spcBef>
                <a:spcPts val="0"/>
              </a:spcBef>
              <a:buSzPct val="100000"/>
              <a:defRPr sz="3800"/>
            </a:lvl6pPr>
            <a:lvl7pPr lvl="6" rtl="0" algn="ctr">
              <a:spcBef>
                <a:spcPts val="0"/>
              </a:spcBef>
              <a:buSzPct val="100000"/>
              <a:defRPr sz="3800"/>
            </a:lvl7pPr>
            <a:lvl8pPr lvl="7" rtl="0" algn="ctr">
              <a:spcBef>
                <a:spcPts val="0"/>
              </a:spcBef>
              <a:buSzPct val="100000"/>
              <a:defRPr sz="3800"/>
            </a:lvl8pPr>
            <a:lvl9pPr lvl="8" rtl="0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311700" y="990667"/>
            <a:ext cx="8520600" cy="2675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3793575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90250" y="701800"/>
            <a:ext cx="62271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65500" y="1441866"/>
            <a:ext cx="4045199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265500" y="3793601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ctrTitle"/>
          </p:nvPr>
        </p:nvSpPr>
        <p:spPr>
          <a:xfrm>
            <a:off x="671250" y="612077"/>
            <a:ext cx="7801500" cy="3015600"/>
          </a:xfrm>
          <a:prstGeom prst="rect">
            <a:avLst/>
          </a:prstGeom>
          <a:solidFill>
            <a:srgbClr val="00FFFF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solidFill>
                  <a:srgbClr val="00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Mesopotamia:</a:t>
            </a:r>
          </a:p>
          <a:p>
            <a:pPr lvl="0">
              <a:spcBef>
                <a:spcPts val="0"/>
              </a:spcBef>
              <a:buNone/>
            </a:pPr>
            <a:r>
              <a:rPr lang="en-US" sz="6000">
                <a:solidFill>
                  <a:srgbClr val="FF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Land</a:t>
            </a:r>
            <a:r>
              <a:rPr lang="en-US" sz="6000">
                <a:solidFill>
                  <a:srgbClr val="00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Between the Rivers</a:t>
            </a:r>
          </a:p>
        </p:txBody>
      </p:sp>
      <p:sp>
        <p:nvSpPr>
          <p:cNvPr id="209" name="Shape 209"/>
          <p:cNvSpPr txBox="1"/>
          <p:nvPr>
            <p:ph idx="1" type="subTitle"/>
          </p:nvPr>
        </p:nvSpPr>
        <p:spPr>
          <a:xfrm>
            <a:off x="671250" y="4233167"/>
            <a:ext cx="7801500" cy="1056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000">
                <a:solidFill>
                  <a:srgbClr val="FFFF00"/>
                </a:solidFill>
                <a:latin typeface="Aclonica"/>
                <a:ea typeface="Aclonica"/>
                <a:cs typeface="Aclonica"/>
                <a:sym typeface="Aclonica"/>
              </a:rPr>
              <a:t>Unit 7 Mesopotamia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latin typeface="MedievalSharp"/>
                <a:ea typeface="MedievalSharp"/>
                <a:cs typeface="MedievalSharp"/>
                <a:sym typeface="MedievalSharp"/>
              </a:rPr>
              <a:t>RELIGION IN MESOPOTAMIA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2908425" y="1102875"/>
            <a:ext cx="6138600" cy="5358000"/>
          </a:xfrm>
          <a:prstGeom prst="rect">
            <a:avLst/>
          </a:prstGeom>
          <a:solidFill>
            <a:srgbClr val="FF0080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Joti One"/>
            </a:pP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THE PEOPLE WHO LIVED IN MESOPOTAMIA WERE</a:t>
            </a:r>
            <a:r>
              <a:rPr lang="en-US" sz="2000">
                <a:solidFill>
                  <a:srgbClr val="0000FF"/>
                </a:solidFill>
                <a:latin typeface="Joti One"/>
                <a:ea typeface="Joti One"/>
                <a:cs typeface="Joti One"/>
                <a:sym typeface="Joti One"/>
              </a:rPr>
              <a:t> </a:t>
            </a:r>
            <a:r>
              <a:rPr b="1" lang="en-US" sz="2000" u="sng">
                <a:solidFill>
                  <a:srgbClr val="0000FF"/>
                </a:solidFill>
                <a:latin typeface="Joti One"/>
                <a:ea typeface="Joti One"/>
                <a:cs typeface="Joti One"/>
                <a:sym typeface="Joti One"/>
              </a:rPr>
              <a:t>POLY</a:t>
            </a: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THEISTIC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Joti One"/>
            </a:pP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EACH</a:t>
            </a: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 EMPIRE HAD A ZIGGURAT IN THE CENTER OF THEIR LAND.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USED FOR MANY REASONS: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FF"/>
                </a:solidFill>
                <a:latin typeface="Crushed"/>
                <a:ea typeface="Crushed"/>
                <a:cs typeface="Crushed"/>
                <a:sym typeface="Crushed"/>
              </a:rPr>
              <a:t>RELIGIOUS </a:t>
            </a: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CEREMONIES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SCHOOL TO TEACH CUNEIFORM WRITING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OFFICIAL MEETINGS WITH THE KINGS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Joti One"/>
            </a:pP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EACH EMPIRE WAS </a:t>
            </a:r>
            <a:r>
              <a:rPr b="1" lang="en-US" sz="2000">
                <a:solidFill>
                  <a:srgbClr val="0000FF"/>
                </a:solidFill>
                <a:latin typeface="Joti One"/>
                <a:ea typeface="Joti One"/>
                <a:cs typeface="Joti One"/>
                <a:sym typeface="Joti One"/>
              </a:rPr>
              <a:t>CONNECTED </a:t>
            </a:r>
            <a:r>
              <a:rPr b="1" lang="en-US" sz="2000">
                <a:solidFill>
                  <a:srgbClr val="000000"/>
                </a:solidFill>
                <a:latin typeface="Joti One"/>
                <a:ea typeface="Joti One"/>
                <a:cs typeface="Joti One"/>
                <a:sym typeface="Joti One"/>
              </a:rPr>
              <a:t>BY THEIR RELIGION: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IT IS THOUGHT A GOD/GODDESS WAS ASSIGNED AN EMPIRE TO PROTECT</a:t>
            </a: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-US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THE GODS/GODDESSES WERE IMPORTANT BECAUSE THEY DEALT WITH NATURE &amp; DAILY LIFE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1700" y="1153975"/>
            <a:ext cx="2472300" cy="248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HOW WERE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GODS/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GODDESSES IMPORTANT</a:t>
            </a: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5" y="3925775"/>
            <a:ext cx="2657875" cy="19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571500" y="283900"/>
            <a:ext cx="8001000" cy="9144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FFFFFF"/>
                </a:solidFill>
                <a:latin typeface="Fontdiner Swanky"/>
                <a:ea typeface="Fontdiner Swanky"/>
                <a:cs typeface="Fontdiner Swanky"/>
                <a:sym typeface="Fontdiner Swanky"/>
              </a:rPr>
              <a:t>Map Reading: Mesopotamia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571500" y="1385900"/>
            <a:ext cx="3924299" cy="44052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4881550" y="1385900"/>
            <a:ext cx="4038599" cy="5088299"/>
          </a:xfrm>
          <a:prstGeom prst="rect">
            <a:avLst/>
          </a:prstGeom>
          <a:solidFill>
            <a:srgbClr val="98000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  <a:buFont typeface="Architects Daughter"/>
              <a:buAutoNum type="arabicPeriod"/>
            </a:pPr>
            <a:r>
              <a:rPr b="1" lang="en-US" sz="1800">
                <a:solidFill>
                  <a:schemeClr val="accent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two rivers run through the Fertile Crescent?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  <a:buFont typeface="Architects Daughter"/>
              <a:buAutoNum type="arabicPeriod"/>
            </a:pPr>
            <a:r>
              <a:rPr b="1" lang="en-US" sz="1800">
                <a:solidFill>
                  <a:schemeClr val="accent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body of water do the rivers flow into?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  <a:buFont typeface="Architects Daughter"/>
              <a:buAutoNum type="arabicPeriod" startAt="3"/>
            </a:pPr>
            <a:r>
              <a:rPr b="1" lang="en-US" sz="1800">
                <a:solidFill>
                  <a:schemeClr val="accent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sea is located to the west of the rivers?</a:t>
            </a:r>
          </a:p>
          <a:p>
            <a:pPr lv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  <a:buFont typeface="Architects Daughter"/>
              <a:buAutoNum type="arabicPeriod" startAt="3"/>
            </a:pPr>
            <a:r>
              <a:rPr b="1" lang="en-US" sz="1800">
                <a:solidFill>
                  <a:schemeClr val="accent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the area called that is  shown by the color pink?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488px-Fertile_Crescent_map"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00" y="1385900"/>
            <a:ext cx="4466400" cy="50882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347575" y="1090725"/>
            <a:ext cx="5636100" cy="55620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7692"/>
              <a:buFont typeface="Covered By Your Grace"/>
              <a:buChar char="●"/>
            </a:pPr>
            <a:r>
              <a:rPr b="1" lang="en-US" sz="2600">
                <a:latin typeface="Covered By Your Grace"/>
                <a:ea typeface="Covered By Your Grace"/>
                <a:cs typeface="Covered By Your Grace"/>
                <a:sym typeface="Covered By Your Grace"/>
              </a:rPr>
              <a:t>A civilization is a </a:t>
            </a:r>
            <a:r>
              <a:rPr b="1" lang="en-US" sz="2600">
                <a:latin typeface="Covered By Your Grace"/>
                <a:ea typeface="Covered By Your Grace"/>
                <a:cs typeface="Covered By Your Grace"/>
                <a:sym typeface="Covered By Your Grace"/>
              </a:rPr>
              <a:t>gro</a:t>
            </a:r>
            <a:r>
              <a:rPr b="1" i="0" lang="en-US" sz="2600" u="none" cap="none" strike="noStrike">
                <a:latin typeface="Covered By Your Grace"/>
                <a:ea typeface="Covered By Your Grace"/>
                <a:cs typeface="Covered By Your Grace"/>
                <a:sym typeface="Covered By Your Grace"/>
              </a:rPr>
              <a:t>up of people living and working together for the purpose of creating an </a:t>
            </a:r>
            <a:r>
              <a:rPr b="1" i="0" lang="en-US" sz="2600" u="none" cap="none" strike="noStrike">
                <a:solidFill>
                  <a:srgbClr val="00FF00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organized </a:t>
            </a:r>
            <a:r>
              <a:rPr b="1" i="0" lang="en-US" sz="2600" u="none" cap="none" strike="noStrike">
                <a:latin typeface="Covered By Your Grace"/>
                <a:ea typeface="Covered By Your Grace"/>
                <a:cs typeface="Covered By Your Grace"/>
                <a:sym typeface="Covered By Your Grace"/>
              </a:rPr>
              <a:t>society.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7692"/>
              <a:buFont typeface="Covered By Your Grace"/>
              <a:buChar char="●"/>
            </a:pPr>
            <a:r>
              <a:rPr b="1" lang="en-US" sz="2600">
                <a:latin typeface="Covered By Your Grace"/>
                <a:ea typeface="Covered By Your Grace"/>
                <a:cs typeface="Covered By Your Grace"/>
                <a:sym typeface="Covered By Your Grace"/>
              </a:rPr>
              <a:t>A civilization has </a:t>
            </a:r>
            <a:r>
              <a:rPr b="1" lang="en-US" sz="2600">
                <a:solidFill>
                  <a:srgbClr val="99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8</a:t>
            </a:r>
            <a:r>
              <a:rPr b="1" lang="en-US" sz="2600">
                <a:latin typeface="Covered By Your Grace"/>
                <a:ea typeface="Covered By Your Grace"/>
                <a:cs typeface="Covered By Your Grace"/>
                <a:sym typeface="Covered By Your Grace"/>
              </a:rPr>
              <a:t> features that make it a strong AND successful civilization.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solidFill>
                  <a:srgbClr val="0000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CITIES </a:t>
            </a: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WITHIN THE CIVILIZATION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GOVERNMENT &amp; </a:t>
            </a:r>
            <a:r>
              <a:rPr b="1" lang="en-US" sz="1800">
                <a:solidFill>
                  <a:srgbClr val="0000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LAWS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WRITING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DIVISION OF </a:t>
            </a:r>
            <a:r>
              <a:rPr b="1" lang="en-US" sz="1800">
                <a:solidFill>
                  <a:srgbClr val="0000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LABOR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SOCIAL CLASSES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PUBLIC </a:t>
            </a:r>
            <a:r>
              <a:rPr b="1" lang="en-US" sz="1800">
                <a:solidFill>
                  <a:srgbClr val="0000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BUILDINGS</a:t>
            </a: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/STRUCTURES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RELIGION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redericka the Great"/>
              <a:buChar char="○"/>
            </a:pPr>
            <a:r>
              <a:rPr b="1" lang="en-US" sz="1800">
                <a:latin typeface="Fredericka the Great"/>
                <a:ea typeface="Fredericka the Great"/>
                <a:cs typeface="Fredericka the Great"/>
                <a:sym typeface="Fredericka the Great"/>
              </a:rPr>
              <a:t>ART</a:t>
            </a:r>
          </a:p>
          <a:p>
            <a:pPr indent="-406400" lvl="0" marL="457200" rtl="0">
              <a:spcBef>
                <a:spcPts val="0"/>
              </a:spcBef>
              <a:spcAft>
                <a:spcPts val="1000"/>
              </a:spcAft>
              <a:buSzPct val="107692"/>
              <a:buFont typeface="Fredericka the Great"/>
              <a:buChar char="●"/>
            </a:pPr>
            <a:r>
              <a:rPr b="1" lang="en-US" sz="260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The location of all civilizations is determined by the </a:t>
            </a:r>
            <a:r>
              <a:rPr b="1" lang="en-US" sz="2600">
                <a:solidFill>
                  <a:srgbClr val="0000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resources </a:t>
            </a:r>
            <a:r>
              <a:rPr b="1" lang="en-US" sz="2600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of the land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19075" y="213000"/>
            <a:ext cx="8715900" cy="777900"/>
          </a:xfrm>
          <a:prstGeom prst="rect">
            <a:avLst/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500" u="none" cap="none" strike="noStrike">
                <a:solidFill>
                  <a:srgbClr val="00FFFF"/>
                </a:solidFill>
                <a:latin typeface="Ranchers"/>
                <a:ea typeface="Ranchers"/>
                <a:cs typeface="Ranchers"/>
                <a:sym typeface="Ranchers"/>
              </a:rPr>
              <a:t>WHAT IS A CIVILIZATION?</a:t>
            </a:r>
          </a:p>
        </p:txBody>
      </p:sp>
      <p:pic>
        <p:nvPicPr>
          <p:cNvPr descr="civilization301"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350" y="3847350"/>
            <a:ext cx="2988000" cy="265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8" name="Shape 218"/>
          <p:cNvSpPr txBox="1"/>
          <p:nvPr/>
        </p:nvSpPr>
        <p:spPr>
          <a:xfrm>
            <a:off x="228600" y="1090725"/>
            <a:ext cx="2911500" cy="265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How is the location of a civilization determined</a:t>
            </a:r>
            <a:r>
              <a:rPr b="1" lang="en-US" sz="25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FINDING THE PERFECT LOCATION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001200" y="1153999"/>
            <a:ext cx="5943600" cy="5455499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FF64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chitects Daughter"/>
              <a:buChar char="➔"/>
            </a:pP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Early humans were traveling the world to find the best location to settle </a:t>
            </a:r>
            <a:r>
              <a:rPr b="1" lang="en-US" sz="2300">
                <a:solidFill>
                  <a:srgbClr val="FF0000"/>
                </a:solidFill>
                <a:latin typeface="Ranchers"/>
                <a:ea typeface="Ranchers"/>
                <a:cs typeface="Ranchers"/>
                <a:sym typeface="Ranchers"/>
              </a:rPr>
              <a:t>permanently </a:t>
            </a:r>
          </a:p>
          <a:p>
            <a:pPr lvl="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Ranchers"/>
              <a:ea typeface="Ranchers"/>
              <a:cs typeface="Ranchers"/>
              <a:sym typeface="Ranchers"/>
            </a:endParaRPr>
          </a:p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anchers"/>
              <a:buChar char="➔"/>
            </a:pP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They found a place in a region called the </a:t>
            </a:r>
            <a:r>
              <a:rPr b="1" lang="en-US" sz="2300">
                <a:solidFill>
                  <a:srgbClr val="0000FF"/>
                </a:solidFill>
                <a:latin typeface="Ranchers"/>
                <a:ea typeface="Ranchers"/>
                <a:cs typeface="Ranchers"/>
                <a:sym typeface="Ranchers"/>
              </a:rPr>
              <a:t>Fertile </a:t>
            </a: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Crescent.</a:t>
            </a:r>
          </a:p>
          <a:p>
            <a:pPr lvl="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Ranchers"/>
              <a:ea typeface="Ranchers"/>
              <a:cs typeface="Ranchers"/>
              <a:sym typeface="Ranchers"/>
            </a:endParaRPr>
          </a:p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anchers"/>
              <a:buChar char="➔"/>
            </a:pP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Mesopotamia is known as the land between </a:t>
            </a:r>
            <a:r>
              <a:rPr b="1" lang="en-US" sz="2300">
                <a:solidFill>
                  <a:srgbClr val="0000FF"/>
                </a:solidFill>
                <a:latin typeface="Ranchers"/>
                <a:ea typeface="Ranchers"/>
                <a:cs typeface="Ranchers"/>
                <a:sym typeface="Ranchers"/>
              </a:rPr>
              <a:t>two </a:t>
            </a: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rivers.</a:t>
            </a:r>
          </a:p>
          <a:p>
            <a:pPr lvl="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Ranchers"/>
              <a:ea typeface="Ranchers"/>
              <a:cs typeface="Ranchers"/>
              <a:sym typeface="Ranchers"/>
            </a:endParaRPr>
          </a:p>
          <a:p>
            <a:pPr indent="-374650" lvl="0" marL="4572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Ranchers"/>
              <a:buChar char="➔"/>
            </a:pP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It was the perfect location because it offered rich </a:t>
            </a:r>
            <a:r>
              <a:rPr b="1" lang="en-US" sz="2300">
                <a:solidFill>
                  <a:srgbClr val="0000FF"/>
                </a:solidFill>
                <a:latin typeface="Ranchers"/>
                <a:ea typeface="Ranchers"/>
                <a:cs typeface="Ranchers"/>
                <a:sym typeface="Ranchers"/>
              </a:rPr>
              <a:t>fertile </a:t>
            </a:r>
            <a:r>
              <a:rPr b="1" lang="en-US" sz="2300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rPr>
              <a:t>land that was perfect for farming</a:t>
            </a:r>
          </a:p>
          <a:p>
            <a:pPr indent="-323850" lvl="1" marL="914400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ilita One"/>
              <a:buChar char="◆"/>
            </a:pPr>
            <a:r>
              <a:rPr b="1" lang="en-US" sz="15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Think: How does farming create permanent settlement?</a:t>
            </a:r>
          </a:p>
          <a:p>
            <a:pPr lvl="0" marR="0" rtl="0" algn="l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rgbClr val="00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96075" y="1312825"/>
            <a:ext cx="2802900" cy="2485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WhY WAS mESOPOTAMIA THE PERFECT LOCATION?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99" y="4052725"/>
            <a:ext cx="2622599" cy="23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7E0F23"/>
                </a:solidFill>
                <a:latin typeface="Abril Fatface"/>
                <a:ea typeface="Abril Fatface"/>
                <a:cs typeface="Abril Fatface"/>
                <a:sym typeface="Abril Fatface"/>
              </a:rPr>
              <a:t>GEOGRAPHY OF MESOPOTAMIA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001200" y="1102875"/>
            <a:ext cx="5943600" cy="5255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kiest Guy"/>
              <a:buChar char="➔"/>
            </a:pP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Mesopotamia is located in </a:t>
            </a:r>
            <a:r>
              <a:rPr lang="en-US" sz="20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iraq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◆"/>
            </a:pPr>
            <a:r>
              <a:rPr b="1" lang="en-US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This is in the middle east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kiest Guy"/>
              <a:buChar char="➔"/>
            </a:pPr>
            <a:r>
              <a:rPr lang="en-US" sz="2000" u="sng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Major Physical Features</a:t>
            </a: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: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◆"/>
            </a:pPr>
            <a:r>
              <a:rPr b="1" lang="en-US" sz="20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Tigris </a:t>
            </a:r>
            <a:r>
              <a:rPr b="1" lang="en-US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river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◆"/>
            </a:pPr>
            <a:r>
              <a:rPr b="1" lang="en-US" sz="20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Euphrates </a:t>
            </a:r>
            <a:r>
              <a:rPr b="1" lang="en-US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River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◆"/>
            </a:pPr>
            <a:r>
              <a:rPr b="1" lang="en-US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Fertile crescent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appy Monkey"/>
              <a:buChar char="◆"/>
            </a:pPr>
            <a:r>
              <a:rPr b="1" lang="en-US" sz="20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Persian Gulf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➔"/>
            </a:pP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Mesopotamia civilization is PART OF A REGION CALLED THE the fertile crescent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➔"/>
            </a:pP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 CIVILIZATION was built along the tigris and euphrates River. 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Luckiest Guy"/>
              <a:buChar char="➔"/>
            </a:pP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The Two Rivers were </a:t>
            </a:r>
            <a:r>
              <a:rPr lang="en-US" sz="20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key </a:t>
            </a:r>
            <a:r>
              <a:rPr lang="en-US" sz="20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to life and success!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17550" y="1153975"/>
            <a:ext cx="2566500" cy="2485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WHAT WERE THE TWO MOST IMPORTANT PHYSICAL FEATURES</a:t>
            </a: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descr="488px-Fertile_Crescent_map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50" y="3947625"/>
            <a:ext cx="2652300" cy="2410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0000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BEGINNING OF AGRICULTURE 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001200" y="1102875"/>
            <a:ext cx="5943600" cy="5255400"/>
          </a:xfrm>
          <a:prstGeom prst="rect">
            <a:avLst/>
          </a:prstGeom>
          <a:solidFill>
            <a:srgbClr val="FF6428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ove Ya Like A Sister"/>
            </a:pP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rivers flowed from the mountains down to the Persian Gulf.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ove Ya Like A Sister"/>
            </a:pP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Early settlers farmed the land and used </a:t>
            </a:r>
            <a:r>
              <a:rPr b="1" lang="en-US" sz="2400">
                <a:solidFill>
                  <a:srgbClr val="00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resources </a:t>
            </a: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from the land to improve life.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clonica"/>
            </a:pPr>
            <a:r>
              <a:rPr b="1" lang="en-US" sz="1400">
                <a:solidFill>
                  <a:schemeClr val="dk2"/>
                </a:solidFill>
                <a:latin typeface="Aclonica"/>
                <a:ea typeface="Aclonica"/>
                <a:cs typeface="Aclonica"/>
                <a:sym typeface="Aclonica"/>
              </a:rPr>
              <a:t>timber (wood) → boats</a:t>
            </a:r>
          </a:p>
          <a:p>
            <a:pPr indent="-3175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clonica"/>
            </a:pPr>
            <a:r>
              <a:rPr b="1" lang="en-US" sz="1400">
                <a:solidFill>
                  <a:schemeClr val="dk2"/>
                </a:solidFill>
                <a:latin typeface="Aclonica"/>
                <a:ea typeface="Aclonica"/>
                <a:cs typeface="Aclonica"/>
                <a:sym typeface="Aclonica"/>
              </a:rPr>
              <a:t>metals &amp; stone→ tools</a:t>
            </a:r>
          </a:p>
          <a:p>
            <a: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ove Ya Like A Sister"/>
            </a:pP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Cities developed along the rivers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Love Ya Like A Sister"/>
            </a:pP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Early settlers had to </a:t>
            </a:r>
            <a:r>
              <a:rPr b="1" lang="en-US" sz="2400" u="sng">
                <a:solidFill>
                  <a:srgbClr val="00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irrigate</a:t>
            </a:r>
            <a:r>
              <a:rPr b="1" lang="en-US" sz="2400">
                <a:solidFill>
                  <a:srgbClr val="0000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b="1" lang="en-US" sz="24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land along the banks of the rivers in order for their crops to grow.</a:t>
            </a:r>
          </a:p>
          <a:p>
            <a:pPr indent="-228600" lvl="1" marL="914400" rtl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dk2"/>
              </a:buClr>
              <a:buFont typeface="Aclonica"/>
            </a:pPr>
            <a:r>
              <a:rPr b="1" lang="en-US">
                <a:solidFill>
                  <a:schemeClr val="dk2"/>
                </a:solidFill>
                <a:latin typeface="Aclonica"/>
                <a:ea typeface="Aclonica"/>
                <a:cs typeface="Aclonica"/>
                <a:sym typeface="Aclonica"/>
              </a:rPr>
              <a:t>REMEMBER: IRRIGATE MEANS TO CONTROL THE WATER OF THE RIVERS</a:t>
            </a:r>
          </a:p>
          <a:p>
            <a:pPr indent="0" lvl="0" marL="4572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17550" y="1153975"/>
            <a:ext cx="2566500" cy="2485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WHAT DID SETTLERS HAVE TO DO IN ORDER TO FARM IN THE REGION</a:t>
            </a: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37" y="3840125"/>
            <a:ext cx="2632524" cy="22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FF0066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CREATING ORDER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001200" y="1102875"/>
            <a:ext cx="5943600" cy="56478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DUE TO POPULATION </a:t>
            </a: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RISING </a:t>
            </a: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 MESOPOTAMIA IT WAS IMPORTANT TO CREATE ORDER.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 FIRST SYSTEM USED TO CREATE ORDER WAS </a:t>
            </a: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DIVISION </a:t>
            </a: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OF LABOR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14285"/>
              <a:buFont typeface="Chau Philomene One"/>
            </a:pPr>
            <a:r>
              <a:rPr b="1" lang="en-US" sz="14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Every person in the civilization had a different job to create a successful and well rounded civilization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 SECOND SYSTEM USED TO CREATE ORDER WAS </a:t>
            </a: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SOCIAL </a:t>
            </a: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HIERARCHY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hau Philomene One"/>
            </a:pPr>
            <a:r>
              <a:rPr b="1" lang="en-US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Every person was then ranked into a rank 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hau Philomene One"/>
            </a:pPr>
            <a:r>
              <a:rPr b="1" lang="en-US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 rank of a family is determined by the job you had in the civilization. 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Chau Philomene One"/>
            </a:pPr>
            <a:r>
              <a:rPr b="1" lang="en-US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Jobs that were hard labor were always at the bottom of the social pyramid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INDEPENDENT </a:t>
            </a: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EMPIRES </a:t>
            </a:r>
            <a:r>
              <a:rPr b="1" lang="en-US" sz="20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MADE THE LARGE AREA OF MESOPOTAMIA EASIER TO CONTROL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16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Each empire had their own laws, army, gov’t, and leaders</a:t>
            </a:r>
          </a:p>
          <a:p>
            <a: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hau Philomene One"/>
            </a:pPr>
            <a:r>
              <a:rPr b="1" lang="en-US" sz="16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Often times empires were competitive with each other for control over land inside a civilization</a:t>
            </a:r>
          </a:p>
          <a:p>
            <a:pPr indent="0" lvl="0" marL="4572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lvl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lvl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51550" y="1153975"/>
            <a:ext cx="2747400" cy="2485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000">
                <a:latin typeface="Delius Unicase"/>
                <a:ea typeface="Delius Unicase"/>
                <a:cs typeface="Delius Unicase"/>
                <a:sym typeface="Delius Unicase"/>
              </a:rPr>
              <a:t>What are the two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000">
                <a:latin typeface="Delius Unicase"/>
                <a:ea typeface="Delius Unicase"/>
                <a:cs typeface="Delius Unicase"/>
                <a:sym typeface="Delius Unicase"/>
              </a:rPr>
              <a:t>systems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000">
                <a:latin typeface="Delius Unicase"/>
                <a:ea typeface="Delius Unicase"/>
                <a:cs typeface="Delius Unicase"/>
                <a:sym typeface="Delius Unicase"/>
              </a:rPr>
              <a:t>that created order in mesopotamia</a:t>
            </a:r>
            <a:r>
              <a:rPr b="1" lang="en-US" sz="2000">
                <a:latin typeface="Delius Unicase"/>
                <a:ea typeface="Delius Unicase"/>
                <a:cs typeface="Delius Unicase"/>
                <a:sym typeface="Delius Unicase"/>
              </a:rPr>
              <a:t>?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50" y="3788775"/>
            <a:ext cx="2747400" cy="24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9900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00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FIRST EMPIRE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2908425" y="1102875"/>
            <a:ext cx="6138600" cy="52554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tHE PEOPLE WHO LIVED IN </a:t>
            </a:r>
            <a:r>
              <a:rPr b="1" lang="en-US" sz="2000">
                <a:solidFill>
                  <a:srgbClr val="0000FF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SUMER </a:t>
            </a: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WERE CALLED Sumerians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Existed FROM 3000-1800 BCE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BCE=BEFORE COMMON ERA 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(THINK NEGATIVE NUMBERS)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tHE EMPIRE OF SUMER HAD MANY CITIES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THEY SHARED THE SAME CULTURE AND </a:t>
            </a: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TRADED </a:t>
            </a: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WITH ONE ANOTHER.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INVENTIONS SUMER IS KNOWN for: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AGRICULTURAL SOCIETY→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CREATED A </a:t>
            </a:r>
            <a:r>
              <a:rPr b="1" lang="en-US" sz="15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SURPLUS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OF FOOD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WHEEL→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PLOW (FARMING) AND CART (TRADING)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CUNEIFORM→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FIRST </a:t>
            </a:r>
            <a:r>
              <a:rPr b="1" lang="en-US" sz="15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WRITING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SYSTEM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311700" y="1153975"/>
            <a:ext cx="2472300" cy="248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WHAT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3 INVENTIONS IS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SUMER KNOWN FOR?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50" y="3862355"/>
            <a:ext cx="2566449" cy="201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FF0000"/>
                </a:solidFill>
                <a:latin typeface="Caesar Dressing"/>
                <a:ea typeface="Caesar Dressing"/>
                <a:cs typeface="Caesar Dressing"/>
                <a:sym typeface="Caesar Dressing"/>
              </a:rPr>
              <a:t>THE SECOND EMPIRE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2908425" y="1102875"/>
            <a:ext cx="6138600" cy="5358000"/>
          </a:xfrm>
          <a:prstGeom prst="rect">
            <a:avLst/>
          </a:prstGeom>
          <a:solidFill>
            <a:srgbClr val="6D9EEB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5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tHE PEOPLE WHO LIVED IN </a:t>
            </a:r>
            <a:r>
              <a:rPr b="1" lang="en-US" sz="2500">
                <a:solidFill>
                  <a:srgbClr val="FF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BABYLON </a:t>
            </a:r>
            <a:r>
              <a:rPr b="1" lang="en-US" sz="25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WERE CALLED BABYLONIANS</a:t>
            </a:r>
          </a:p>
          <a:p>
            <a: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5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Existed FROM 1800-1200 BCE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BCE=BEFORE COMMON ERA 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(THINK NEGATIVE NUMBERS)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5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INVENTIONS BABYLONIA IS KNOWN for: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CALENDAR→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USED TO KNOW WHEN RIVERS WOULD FLOOD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FF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LAW→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KING HAMMURABI: CLEAR RULES, CLEAR PUNISHMENTS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hau Philomene One"/>
            </a:pP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THOUGHT THAT THE LAWS WERE GIVEN TO HAMMURABI BY THE GODS→ THIS KEPT PEOPLE FROM REBELLING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11700" y="1153975"/>
            <a:ext cx="2472300" cy="2485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WHAT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2 INVENTIONS IS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BABYLONIA KNOWN FOR?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88778"/>
            <a:ext cx="2472300" cy="281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194373"/>
            <a:ext cx="8520600" cy="8100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000">
                <a:solidFill>
                  <a:srgbClr val="00FF00"/>
                </a:solidFill>
                <a:latin typeface="Bowlby One"/>
                <a:ea typeface="Bowlby One"/>
                <a:cs typeface="Bowlby One"/>
                <a:sym typeface="Bowlby One"/>
              </a:rPr>
              <a:t>THE THIRD EMPIRE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2908425" y="1102875"/>
            <a:ext cx="6138600" cy="5358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tHE PEOPLE WHO LIVED IN </a:t>
            </a:r>
            <a:r>
              <a:rPr b="1" lang="en-US" sz="2000">
                <a:solidFill>
                  <a:srgbClr val="0000FF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ASSYRIA </a:t>
            </a: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WERE CALLED ASSYRIANS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Existed FROM 1200-539 BCE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BCE=BEFORE COMMON ERA 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(THINK NEGATIVE NUMBERS)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tHE EMPIRE OF ASSYRIA WERE FIERCE </a:t>
            </a:r>
            <a:r>
              <a:rPr b="1" lang="en-US" sz="2000">
                <a:solidFill>
                  <a:srgbClr val="0000FF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WARRIORS </a:t>
            </a: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WITH MANY WAR STRATEGIES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THEY CONQUERED BABYLONIA AND TOOK CONTROL OF A LARGE PART OF MESOPOTAMIA.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elius Unicase"/>
            </a:pPr>
            <a:r>
              <a:rPr b="1" lang="en-US" sz="2000">
                <a:solidFill>
                  <a:srgbClr val="000000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INVENTIONS ASSYRIA IS KNOWN for: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TRADE→</a:t>
            </a:r>
            <a:r>
              <a:rPr b="1" lang="en-US" sz="1500">
                <a:solidFill>
                  <a:srgbClr val="0000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USED BOATS TO TRADE GOODS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au Philomene One"/>
            </a:pPr>
            <a:r>
              <a:rPr b="1" lang="en-US" sz="20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WAR→ </a:t>
            </a:r>
            <a:r>
              <a:rPr b="1" lang="en-US" sz="1500">
                <a:solidFill>
                  <a:srgbClr val="000000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TRAINED TO TAKE OVER OTHER AREAS EVEN IF THEY HAD WALLS TO PROTECT THEM.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11700" y="1153975"/>
            <a:ext cx="2472300" cy="248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WHAT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 sz="2500">
                <a:latin typeface="Delius Unicase"/>
                <a:ea typeface="Delius Unicase"/>
                <a:cs typeface="Delius Unicase"/>
                <a:sym typeface="Delius Unicase"/>
              </a:rPr>
              <a:t>2 INVENTIONS IS ASSYRIA KNOWN FOR?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788778"/>
            <a:ext cx="2472300" cy="281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