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nton"/>
      <p:regular r:id="rId19"/>
    </p:embeddedFont>
    <p:embeddedFont>
      <p:font typeface="Architects Daughter"/>
      <p:regular r:id="rId20"/>
    </p:embeddedFont>
    <p:embeddedFont>
      <p:font typeface="Chewy"/>
      <p:regular r:id="rId21"/>
    </p:embeddedFont>
    <p:embeddedFont>
      <p:font typeface="Fontdiner Swanky"/>
      <p:regular r:id="rId22"/>
    </p:embeddedFont>
    <p:embeddedFont>
      <p:font typeface="Fjalla One"/>
      <p:regular r:id="rId23"/>
    </p:embeddedFont>
    <p:embeddedFont>
      <p:font typeface="Cinzel"/>
      <p:regular r:id="rId24"/>
      <p:bold r:id="rId25"/>
    </p:embeddedFont>
    <p:embeddedFont>
      <p:font typeface="Alfa Slab One"/>
      <p:regular r:id="rId26"/>
    </p:embeddedFont>
    <p:embeddedFont>
      <p:font typeface="Bangers"/>
      <p:regular r:id="rId27"/>
    </p:embeddedFont>
    <p:embeddedFont>
      <p:font typeface="Limelight"/>
      <p:regular r:id="rId28"/>
    </p:embeddedFont>
    <p:embeddedFont>
      <p:font typeface="Amatic SC"/>
      <p:regular r:id="rId29"/>
      <p:bold r:id="rId30"/>
    </p:embeddedFont>
    <p:embeddedFont>
      <p:font typeface="Gloria Hallelujah"/>
      <p:regular r:id="rId31"/>
    </p:embeddedFont>
    <p:embeddedFont>
      <p:font typeface="Source Code Pro"/>
      <p:regular r:id="rId32"/>
      <p:bold r:id="rId33"/>
    </p:embeddedFont>
    <p:embeddedFont>
      <p:font typeface="Amarante"/>
      <p:regular r:id="rId34"/>
    </p:embeddedFont>
    <p:embeddedFont>
      <p:font typeface="Righteous"/>
      <p:regular r:id="rId35"/>
    </p:embeddedFont>
    <p:embeddedFont>
      <p:font typeface="Cherry Cream Soda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D243D34-5DE0-43CC-833F-FF078C2ACFE2}">
  <a:tblStyle styleId="{FD243D34-5DE0-43CC-833F-FF078C2ACFE2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chitectsDaughter-regular.fntdata"/><Relationship Id="rId22" Type="http://schemas.openxmlformats.org/officeDocument/2006/relationships/font" Target="fonts/FontdinerSwanky-regular.fntdata"/><Relationship Id="rId21" Type="http://schemas.openxmlformats.org/officeDocument/2006/relationships/font" Target="fonts/Chewy-regular.fntdata"/><Relationship Id="rId24" Type="http://schemas.openxmlformats.org/officeDocument/2006/relationships/font" Target="fonts/Cinzel-regular.fntdata"/><Relationship Id="rId23" Type="http://schemas.openxmlformats.org/officeDocument/2006/relationships/font" Target="fonts/FjallaOn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lfaSlabOne-regular.fntdata"/><Relationship Id="rId25" Type="http://schemas.openxmlformats.org/officeDocument/2006/relationships/font" Target="fonts/Cinzel-bold.fntdata"/><Relationship Id="rId28" Type="http://schemas.openxmlformats.org/officeDocument/2006/relationships/font" Target="fonts/Limelight-regular.fntdata"/><Relationship Id="rId27" Type="http://schemas.openxmlformats.org/officeDocument/2006/relationships/font" Target="fonts/Banger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loriaHallelujah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6.xml"/><Relationship Id="rId33" Type="http://schemas.openxmlformats.org/officeDocument/2006/relationships/font" Target="fonts/SourceCodePro-bold.fntdata"/><Relationship Id="rId10" Type="http://schemas.openxmlformats.org/officeDocument/2006/relationships/slide" Target="slides/slide5.xml"/><Relationship Id="rId32" Type="http://schemas.openxmlformats.org/officeDocument/2006/relationships/font" Target="fonts/SourceCodePro-regular.fntdata"/><Relationship Id="rId13" Type="http://schemas.openxmlformats.org/officeDocument/2006/relationships/slide" Target="slides/slide8.xml"/><Relationship Id="rId35" Type="http://schemas.openxmlformats.org/officeDocument/2006/relationships/font" Target="fonts/Righteous-regular.fntdata"/><Relationship Id="rId12" Type="http://schemas.openxmlformats.org/officeDocument/2006/relationships/slide" Target="slides/slide7.xml"/><Relationship Id="rId34" Type="http://schemas.openxmlformats.org/officeDocument/2006/relationships/font" Target="fonts/Amarant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CherryCreamSoda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nton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Relationship Id="rId5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Relationship Id="rId4" Type="http://schemas.openxmlformats.org/officeDocument/2006/relationships/image" Target="../media/image04.png"/><Relationship Id="rId5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 to the World Religions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648150"/>
            <a:ext cx="8520599" cy="948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Unit 9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January 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F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175475" y="427700"/>
            <a:ext cx="7654799" cy="5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311700" y="292850"/>
            <a:ext cx="7398900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Fontdiner Swanky"/>
                <a:ea typeface="Fontdiner Swanky"/>
                <a:cs typeface="Fontdiner Swanky"/>
                <a:sym typeface="Fontdiner Swanky"/>
              </a:rPr>
              <a:t>Islam→ MONOTHEISTIC 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093850"/>
            <a:ext cx="8520599" cy="3844499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chitects Daughter"/>
            </a:pP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Name of deity</a:t>
            </a:r>
            <a:r>
              <a:rPr b="1"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is Allah (God in Islam)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chitects Daughter"/>
            </a:pPr>
            <a:r>
              <a:rPr b="1"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Muhammad</a:t>
            </a: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founded the religion 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chitects Daughter"/>
            </a:pP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Their holy book the </a:t>
            </a:r>
            <a:r>
              <a:rPr b="1"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Qur’an</a:t>
            </a: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 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chitects Daughter"/>
            </a:pP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Islamic symbol is the </a:t>
            </a:r>
            <a:r>
              <a:rPr b="1"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crescent moon and star</a:t>
            </a: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 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chitects Daughter"/>
            </a:pP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Followers are called Muslims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chitects Daughter"/>
            </a:pP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Leaders are called Ulama and Imam→ lead prayers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chitects Daughter"/>
            </a:pP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Follow the </a:t>
            </a:r>
            <a:r>
              <a:rPr b="1"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5 pillars</a:t>
            </a: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of faith to guide their life.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825" y="1158575"/>
            <a:ext cx="1466125" cy="14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175475" y="427700"/>
            <a:ext cx="7654799" cy="5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type="title"/>
          </p:nvPr>
        </p:nvSpPr>
        <p:spPr>
          <a:xfrm>
            <a:off x="325900" y="323300"/>
            <a:ext cx="75044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63525" lvl="0" marL="365125" rt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rPr>
              <a:t>Polytheistic Religions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50" y="1302183"/>
            <a:ext cx="3786824" cy="341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1625" y="1302175"/>
            <a:ext cx="3786824" cy="341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0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175475" y="427700"/>
            <a:ext cx="7654799" cy="5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x="311700" y="292850"/>
            <a:ext cx="68003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Hinduism→ POLYTHEISTIC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093850"/>
            <a:ext cx="8520599" cy="3915299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6195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Fjalla One"/>
            </a:pPr>
            <a:r>
              <a:rPr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Hinduism is the world’s </a:t>
            </a:r>
            <a:r>
              <a:rPr b="1"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oldest</a:t>
            </a:r>
            <a:r>
              <a:rPr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religion. </a:t>
            </a:r>
          </a:p>
          <a:p>
            <a:pPr indent="-36195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Fjalla One"/>
            </a:pPr>
            <a:r>
              <a:rPr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There is</a:t>
            </a:r>
            <a:r>
              <a:rPr b="1"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no founder </a:t>
            </a:r>
          </a:p>
          <a:p>
            <a:pPr indent="-36195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Fjalla One"/>
            </a:pPr>
            <a:r>
              <a:rPr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They do not have just one holy book→  </a:t>
            </a:r>
            <a:r>
              <a:rPr b="1"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Vedas </a:t>
            </a:r>
            <a:r>
              <a:rPr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is one example</a:t>
            </a:r>
          </a:p>
          <a:p>
            <a:pPr indent="-36195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Fjalla One"/>
            </a:pPr>
            <a:r>
              <a:rPr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The symbol is the </a:t>
            </a:r>
            <a:r>
              <a:rPr b="1"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“AUM (OM)” symbol</a:t>
            </a:r>
            <a:r>
              <a:rPr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. </a:t>
            </a:r>
          </a:p>
          <a:p>
            <a:pPr indent="-36195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Fjalla One"/>
            </a:pPr>
            <a:r>
              <a:rPr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Leaders are called </a:t>
            </a:r>
            <a:r>
              <a:rPr b="1"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guru, holy man, Brahmin priest</a:t>
            </a:r>
          </a:p>
          <a:p>
            <a:pPr indent="-36195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Fjalla One"/>
            </a:pPr>
            <a:r>
              <a:rPr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Hindus believe in</a:t>
            </a:r>
            <a:r>
              <a:rPr b="1"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karma </a:t>
            </a:r>
            <a:r>
              <a:rPr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and</a:t>
            </a:r>
            <a:r>
              <a:rPr b="1"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reincarnation</a:t>
            </a:r>
          </a:p>
          <a:p>
            <a:pPr indent="-36195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Fjalla One"/>
            </a:pPr>
            <a:r>
              <a:rPr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They use</a:t>
            </a:r>
            <a:r>
              <a:rPr b="1"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meditation</a:t>
            </a:r>
            <a:r>
              <a:rPr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to reach a peaceful state called </a:t>
            </a:r>
            <a:r>
              <a:rPr b="1" lang="en" sz="21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nirvana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100" y="195254"/>
            <a:ext cx="1861049" cy="1679674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990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75475" y="427700"/>
            <a:ext cx="7654799" cy="5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type="title"/>
          </p:nvPr>
        </p:nvSpPr>
        <p:spPr>
          <a:xfrm>
            <a:off x="311700" y="292850"/>
            <a:ext cx="7518600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800">
                <a:latin typeface="Alfa Slab One"/>
                <a:ea typeface="Alfa Slab One"/>
                <a:cs typeface="Alfa Slab One"/>
                <a:sym typeface="Alfa Slab One"/>
              </a:rPr>
              <a:t>Buddhism→ POLYTHEISTIC</a:t>
            </a:r>
            <a:r>
              <a:rPr lang="en"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093850"/>
            <a:ext cx="8520599" cy="39507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hewy"/>
              <a:buChar char="●"/>
            </a:pPr>
            <a:r>
              <a:rPr b="1"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The Buddha </a:t>
            </a:r>
            <a:r>
              <a:rPr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is the founder Buddhism. </a:t>
            </a:r>
          </a:p>
          <a:p>
            <a:pPr indent="-381000" lvl="1" marL="914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Chewy"/>
              <a:buChar char="○"/>
            </a:pPr>
            <a:r>
              <a:rPr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He was known as Siddhartha Gautama a prince before becoming Buddha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Chewy"/>
              <a:buChar char="●"/>
            </a:pPr>
            <a:r>
              <a:rPr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Followers of buddhism are called </a:t>
            </a:r>
            <a:r>
              <a:rPr b="1"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Buddhist</a:t>
            </a:r>
            <a:r>
              <a:rPr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 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hewy"/>
              <a:buChar char="●"/>
            </a:pPr>
            <a:r>
              <a:rPr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Follow the rules of the </a:t>
            </a:r>
            <a:r>
              <a:rPr b="1"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eightfold path</a:t>
            </a:r>
            <a:r>
              <a:rPr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 to </a:t>
            </a:r>
            <a:r>
              <a:rPr b="1"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reach nirvana. 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hewy"/>
              <a:buChar char="●"/>
            </a:pPr>
            <a:r>
              <a:rPr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The </a:t>
            </a:r>
            <a:r>
              <a:rPr b="1"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Wheel</a:t>
            </a:r>
            <a:r>
              <a:rPr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 is the symbol. 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Chewy"/>
              <a:buChar char="●"/>
            </a:pPr>
            <a:r>
              <a:rPr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They do not have one holy book→ Dhammapada is one example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Chewy"/>
              <a:buChar char="●"/>
            </a:pPr>
            <a:r>
              <a:rPr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Leaders are called </a:t>
            </a:r>
            <a:r>
              <a:rPr b="1" lang="en" sz="2400">
                <a:solidFill>
                  <a:srgbClr val="000000"/>
                </a:solidFill>
                <a:highlight>
                  <a:srgbClr val="D9D9D9"/>
                </a:highlight>
                <a:latin typeface="Chewy"/>
                <a:ea typeface="Chewy"/>
                <a:cs typeface="Chewy"/>
                <a:sym typeface="Chewy"/>
              </a:rPr>
              <a:t>monks and nuns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9700" y="96974"/>
            <a:ext cx="1389049" cy="125364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A86E8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175475" y="427700"/>
            <a:ext cx="7654799" cy="5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Bangers"/>
                <a:ea typeface="Bangers"/>
                <a:cs typeface="Bangers"/>
                <a:sym typeface="Bangers"/>
              </a:rPr>
              <a:t>Regions of the world </a:t>
            </a:r>
          </a:p>
        </p:txBody>
      </p:sp>
      <p:pic>
        <p:nvPicPr>
          <p:cNvPr descr="Religion_distribution" id="64" name="Shape 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550" y="1093850"/>
            <a:ext cx="7635900" cy="39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7918150" y="131600"/>
            <a:ext cx="1225800" cy="490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Amarante"/>
                <a:ea typeface="Amarante"/>
                <a:cs typeface="Amarante"/>
                <a:sym typeface="Amarante"/>
              </a:rPr>
              <a:t>Using the </a:t>
            </a:r>
            <a:r>
              <a:rPr lang="en" sz="1800" u="sng">
                <a:latin typeface="Amarante"/>
                <a:ea typeface="Amarante"/>
                <a:cs typeface="Amarante"/>
                <a:sym typeface="Amarante"/>
              </a:rPr>
              <a:t>map key</a:t>
            </a:r>
            <a:r>
              <a:rPr lang="en" sz="1800">
                <a:latin typeface="Amarante"/>
                <a:ea typeface="Amarante"/>
                <a:cs typeface="Amarante"/>
                <a:sym typeface="Amarante"/>
              </a:rPr>
              <a:t>, what do you notice about the </a:t>
            </a:r>
            <a:r>
              <a:rPr lang="en" sz="1800" u="sng">
                <a:latin typeface="Amarante"/>
                <a:ea typeface="Amarante"/>
                <a:cs typeface="Amarante"/>
                <a:sym typeface="Amarante"/>
              </a:rPr>
              <a:t>colors</a:t>
            </a:r>
            <a:r>
              <a:rPr lang="en" sz="1800">
                <a:latin typeface="Amarante"/>
                <a:ea typeface="Amarante"/>
                <a:cs typeface="Amarante"/>
                <a:sym typeface="Amarante"/>
              </a:rPr>
              <a:t> on the map? What areas have more of the </a:t>
            </a:r>
            <a:r>
              <a:rPr lang="en" sz="1800" u="sng">
                <a:latin typeface="Amarante"/>
                <a:ea typeface="Amarante"/>
                <a:cs typeface="Amarante"/>
                <a:sym typeface="Amarante"/>
              </a:rPr>
              <a:t>same color</a:t>
            </a:r>
            <a:r>
              <a:rPr lang="en" sz="1800">
                <a:latin typeface="Amarante"/>
                <a:ea typeface="Amarante"/>
                <a:cs typeface="Amarante"/>
                <a:sym typeface="Amarante"/>
              </a:rPr>
              <a:t>? What does that tell you about that area?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75475" y="427700"/>
            <a:ext cx="7654799" cy="5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311700" y="292850"/>
            <a:ext cx="78494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Fontdiner Swanky"/>
                <a:ea typeface="Fontdiner Swanky"/>
                <a:cs typeface="Fontdiner Swanky"/>
                <a:sym typeface="Fontdiner Swanky"/>
              </a:rPr>
              <a:t>Followers of Religions </a:t>
            </a:r>
          </a:p>
        </p:txBody>
      </p:sp>
      <p:graphicFrame>
        <p:nvGraphicFramePr>
          <p:cNvPr id="72" name="Shape 72"/>
          <p:cNvGraphicFramePr/>
          <p:nvPr/>
        </p:nvGraphicFramePr>
        <p:xfrm>
          <a:off x="311700" y="127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{FD243D34-5DE0-43CC-833F-FF078C2ACFE2}</a:tableStyleId>
              </a:tblPr>
              <a:tblGrid>
                <a:gridCol w="2854000"/>
                <a:gridCol w="2613500"/>
                <a:gridCol w="2883825"/>
              </a:tblGrid>
              <a:tr h="635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" sz="2800" u="none" cap="none" strike="noStrike">
                          <a:solidFill>
                            <a:srgbClr val="000000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Religion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" sz="2800" u="none" cap="none" strike="noStrike">
                          <a:solidFill>
                            <a:srgbClr val="000000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Followers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800"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Founder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</a:tr>
              <a:tr h="556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Judaism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14.5 million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Abraham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</a:tr>
              <a:tr h="556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" sz="2200" u="none" cap="none" strike="noStrike">
                          <a:solidFill>
                            <a:srgbClr val="000000"/>
                          </a:solidFill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Christianity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200"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2</a:t>
                      </a:r>
                      <a:r>
                        <a:rPr b="0" i="0" lang="en" sz="2200" u="none" cap="none" strike="noStrike">
                          <a:solidFill>
                            <a:srgbClr val="000000"/>
                          </a:solidFill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 billion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Jesus Christ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</a:tr>
              <a:tr h="556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" sz="2200" u="none" cap="none" strike="noStrike">
                          <a:solidFill>
                            <a:srgbClr val="000000"/>
                          </a:solidFill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Islam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" sz="2200" u="none" cap="none" strike="noStrike">
                          <a:solidFill>
                            <a:srgbClr val="000000"/>
                          </a:solidFill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1.1 billion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Muhammad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</a:tr>
              <a:tr h="556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200"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Buddhism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200"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362 million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The Buddha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</a:tr>
              <a:tr h="556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200"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Hinduism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200"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820</a:t>
                      </a:r>
                      <a:r>
                        <a:rPr b="0" i="0" lang="en" sz="2200" u="none" cap="none" strike="noStrike">
                          <a:solidFill>
                            <a:srgbClr val="000000"/>
                          </a:solidFill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 million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No one is founder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900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175475" y="427700"/>
            <a:ext cx="7654799" cy="5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Cinzel"/>
                <a:ea typeface="Cinzel"/>
                <a:cs typeface="Cinzel"/>
                <a:sym typeface="Cinzel"/>
              </a:rPr>
              <a:t>What is a Religion? 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28675"/>
            <a:ext cx="8520599" cy="37803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b="1" lang="en" sz="3000">
                <a:solidFill>
                  <a:srgbClr val="000000"/>
                </a:solidFill>
                <a:latin typeface="Amarante"/>
                <a:ea typeface="Amarante"/>
                <a:cs typeface="Amarante"/>
                <a:sym typeface="Amarante"/>
              </a:rPr>
              <a:t>A religion is an organized system of beliefs, ceremonies, and rules used to worship a god or a group of gods.</a:t>
            </a:r>
            <a:r>
              <a:rPr b="1" lang="en">
                <a:solidFill>
                  <a:srgbClr val="000000"/>
                </a:solidFill>
                <a:latin typeface="Amarante"/>
                <a:ea typeface="Amarante"/>
                <a:cs typeface="Amarante"/>
                <a:sym typeface="Amarante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225" y="2698300"/>
            <a:ext cx="3365525" cy="20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75475" y="427700"/>
            <a:ext cx="7654799" cy="5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311700" y="292850"/>
            <a:ext cx="7027200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Cherry Cream Soda"/>
                <a:ea typeface="Cherry Cream Soda"/>
                <a:cs typeface="Cherry Cream Soda"/>
                <a:sym typeface="Cherry Cream Soda"/>
              </a:rPr>
              <a:t>Types of Religions 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76750"/>
            <a:ext cx="8520599" cy="3619799"/>
          </a:xfrm>
          <a:prstGeom prst="rect">
            <a:avLst/>
          </a:prstGeom>
          <a:solidFill>
            <a:srgbClr val="CCCCCC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263525" lvl="0" marL="365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63525" lvl="0" marL="3651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1. </a:t>
            </a:r>
            <a:r>
              <a:rPr b="1" lang="en" sz="2800" u="sng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Monotheistic</a:t>
            </a:r>
            <a:r>
              <a:rPr b="1" lang="en" sz="28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religions believe in one god.</a:t>
            </a:r>
          </a:p>
          <a:p>
            <a:pPr indent="-263525" lvl="0" marL="3651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63525" lvl="0" marL="365125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b="1" lang="en" sz="28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2. </a:t>
            </a:r>
            <a:r>
              <a:rPr b="1" lang="en" sz="2800" u="sng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Polytheistic </a:t>
            </a:r>
            <a:r>
              <a:rPr b="1" lang="en" sz="28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religions believe in many gods.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File:ReligiousSymbols.png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8900" y="1176750"/>
            <a:ext cx="1518599" cy="1683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m-hinduism.gif" id="89" name="Shape 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8975" y="3224875"/>
            <a:ext cx="1518600" cy="13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5">
            <a:alphaModFix/>
          </a:blip>
          <a:srcRect b="0" l="49309" r="16905" t="53080"/>
          <a:stretch/>
        </p:blipFill>
        <p:spPr>
          <a:xfrm>
            <a:off x="1701025" y="3276800"/>
            <a:ext cx="1369649" cy="124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04DA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75475" y="427700"/>
            <a:ext cx="7654799" cy="5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x="311700" y="292850"/>
            <a:ext cx="6792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wHICH CAME FIRST? 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104325" y="1093850"/>
            <a:ext cx="7102799" cy="3773399"/>
          </a:xfrm>
          <a:prstGeom prst="rect">
            <a:avLst/>
          </a:prstGeom>
          <a:solidFill>
            <a:srgbClr val="CCCCCC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600" u="sng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ORDER OF MONOTHEISTIC RELIGIONS</a:t>
            </a:r>
          </a:p>
          <a:p>
            <a:pPr indent="-3937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marante"/>
              <a:buChar char="★"/>
            </a:pPr>
            <a:r>
              <a:rPr b="1" lang="en" sz="2600" u="sng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rPr>
              <a:t>1st World Religion</a:t>
            </a:r>
            <a:r>
              <a:rPr lang="en" sz="2600">
                <a:solidFill>
                  <a:srgbClr val="000000"/>
                </a:solidFill>
                <a:latin typeface="Amarante"/>
                <a:ea typeface="Amarante"/>
                <a:cs typeface="Amarante"/>
                <a:sym typeface="Amarante"/>
              </a:rPr>
              <a:t>→ </a:t>
            </a:r>
            <a:r>
              <a:rPr lang="en" sz="2600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rPr>
              <a:t>Judaism</a:t>
            </a:r>
            <a:r>
              <a:rPr lang="en" sz="2600">
                <a:solidFill>
                  <a:srgbClr val="000000"/>
                </a:solidFill>
                <a:latin typeface="Amarante"/>
                <a:ea typeface="Amarante"/>
                <a:cs typeface="Amarante"/>
                <a:sym typeface="Amarante"/>
              </a:rPr>
              <a:t> </a:t>
            </a:r>
          </a:p>
          <a:p>
            <a:pPr indent="-393700" lvl="1" marL="914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Bangers"/>
              <a:buChar char="○"/>
            </a:pPr>
            <a:r>
              <a:rPr lang="en" sz="26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tIME PERIOD 2000 BCE</a:t>
            </a:r>
          </a:p>
          <a:p>
            <a:pPr indent="-393700" lvl="0" marL="457200" rtl="0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marante"/>
              <a:buChar char="★"/>
            </a:pPr>
            <a:r>
              <a:rPr b="1" lang="en" sz="2600" u="sng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rPr>
              <a:t>2nd World Religion</a:t>
            </a:r>
            <a:r>
              <a:rPr lang="en" sz="2600">
                <a:solidFill>
                  <a:srgbClr val="000000"/>
                </a:solidFill>
                <a:latin typeface="Amarante"/>
                <a:ea typeface="Amarante"/>
                <a:cs typeface="Amarante"/>
                <a:sym typeface="Amarante"/>
              </a:rPr>
              <a:t> →  </a:t>
            </a:r>
            <a:r>
              <a:rPr lang="en" sz="2600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rPr>
              <a:t>Christianity </a:t>
            </a:r>
            <a:r>
              <a:rPr lang="en" sz="2600">
                <a:solidFill>
                  <a:srgbClr val="000000"/>
                </a:solidFill>
                <a:latin typeface="Amarante"/>
                <a:ea typeface="Amarante"/>
                <a:cs typeface="Amarante"/>
                <a:sym typeface="Amarante"/>
              </a:rPr>
              <a:t> </a:t>
            </a:r>
          </a:p>
          <a:p>
            <a:pPr indent="-393700" lvl="1" marL="914400" rtl="0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Bangers"/>
              <a:buChar char="○"/>
            </a:pPr>
            <a:r>
              <a:rPr lang="en" sz="26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tIME PERIOD 26-36 BCE</a:t>
            </a:r>
          </a:p>
          <a:p>
            <a:pPr indent="-393700" lvl="0" marL="457200" rtl="0" algn="l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marante"/>
              <a:buChar char="★"/>
            </a:pPr>
            <a:r>
              <a:rPr b="1" lang="en" sz="2600" u="sng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rPr>
              <a:t>3rd World Religion</a:t>
            </a:r>
            <a:r>
              <a:rPr lang="en" sz="2600">
                <a:solidFill>
                  <a:srgbClr val="000000"/>
                </a:solidFill>
                <a:latin typeface="Amarante"/>
                <a:ea typeface="Amarante"/>
                <a:cs typeface="Amarante"/>
                <a:sym typeface="Amarante"/>
              </a:rPr>
              <a:t> → </a:t>
            </a:r>
            <a:r>
              <a:rPr lang="en" sz="2600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rPr>
              <a:t>Islam</a:t>
            </a:r>
          </a:p>
          <a:p>
            <a:pPr indent="-393700" lvl="1" marL="914400" rtl="0" algn="l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Bangers"/>
              <a:buChar char="○"/>
            </a:pPr>
            <a:r>
              <a:rPr lang="en" sz="26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tIME PERIOD 610 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605judaism.gif"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7750" y="172125"/>
            <a:ext cx="1534199" cy="1559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cross.png"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0925" y="1897200"/>
            <a:ext cx="1034700" cy="134909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605islam.gif" id="100" name="Shape 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5600" y="3411675"/>
            <a:ext cx="1618499" cy="163979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175475" y="427700"/>
            <a:ext cx="7654799" cy="5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type="title"/>
          </p:nvPr>
        </p:nvSpPr>
        <p:spPr>
          <a:xfrm>
            <a:off x="325900" y="323300"/>
            <a:ext cx="75044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63525" lvl="0" marL="365125" rt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rPr>
              <a:t>Monotheistic Religions</a:t>
            </a:r>
          </a:p>
        </p:txBody>
      </p:sp>
      <p:pic>
        <p:nvPicPr>
          <p:cNvPr descr="cross.png"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525" y="1403400"/>
            <a:ext cx="1581300" cy="28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05islam.gif" id="108" name="Shape 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2475" y="1398600"/>
            <a:ext cx="2857499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05judaism.gif" id="109" name="Shape 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4800" y="1393800"/>
            <a:ext cx="2857499" cy="29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175475" y="427700"/>
            <a:ext cx="7654799" cy="5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0" y="292850"/>
            <a:ext cx="8200500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Alfa Slab One"/>
                <a:ea typeface="Alfa Slab One"/>
                <a:cs typeface="Alfa Slab One"/>
                <a:sym typeface="Alfa Slab One"/>
              </a:rPr>
              <a:t>Judaism→ </a:t>
            </a:r>
            <a:r>
              <a:rPr lang="en" sz="3600">
                <a:latin typeface="Alfa Slab One"/>
                <a:ea typeface="Alfa Slab One"/>
                <a:cs typeface="Alfa Slab One"/>
                <a:sym typeface="Alfa Slab One"/>
              </a:rPr>
              <a:t>MONOTHEISTIC</a:t>
            </a:r>
            <a:r>
              <a:rPr lang="en"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093850"/>
            <a:ext cx="8520599" cy="39507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loria Hallelujah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Name of </a:t>
            </a:r>
            <a:r>
              <a:rPr b="1"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deity is Yahweh </a:t>
            </a:r>
            <a:r>
              <a:rPr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(God in hebrew)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loria Hallelujah"/>
              <a:buChar char="●"/>
            </a:pPr>
            <a:r>
              <a:rPr b="1"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Abraham </a:t>
            </a:r>
            <a:r>
              <a:rPr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is the founder of Judaism. 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loria Hallelujah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Followers of Judaism are called </a:t>
            </a:r>
            <a:r>
              <a:rPr b="1"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Jews</a:t>
            </a:r>
            <a:r>
              <a:rPr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loria Hallelujah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Follow the rules of the </a:t>
            </a:r>
            <a:r>
              <a:rPr b="1"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ten commandments. 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loria Hallelujah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The </a:t>
            </a:r>
            <a:r>
              <a:rPr b="1"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Star of David</a:t>
            </a:r>
            <a:r>
              <a:rPr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 is the symbol for Judaism. 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loria Hallelujah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Their holy book the </a:t>
            </a:r>
            <a:r>
              <a:rPr b="1"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Torah. 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oria Hallelujah"/>
              <a:buChar char="○"/>
            </a:pPr>
            <a:r>
              <a:rPr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Is a long scroll hand-written in </a:t>
            </a:r>
            <a:r>
              <a:rPr b="1"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Hebrew</a:t>
            </a:r>
            <a:r>
              <a:rPr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 → (traditional Jewish language).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oria Hallelujah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Leaders are called </a:t>
            </a:r>
            <a:r>
              <a:rPr b="1" lang="en" sz="2000">
                <a:solidFill>
                  <a:srgbClr val="000000"/>
                </a:solidFill>
                <a:highlight>
                  <a:srgbClr val="D9D9D9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Rabbis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823" y="1354223"/>
            <a:ext cx="1848925" cy="18489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175475" y="427700"/>
            <a:ext cx="7654799" cy="5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type="title"/>
          </p:nvPr>
        </p:nvSpPr>
        <p:spPr>
          <a:xfrm>
            <a:off x="311700" y="292850"/>
            <a:ext cx="7518600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Christianity→ MONOTHEISTIC 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093850"/>
            <a:ext cx="8520599" cy="3915299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Righteous"/>
            </a:pPr>
            <a:r>
              <a:rPr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Name of deity is </a:t>
            </a:r>
            <a:r>
              <a:rPr b="1"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God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Righteous"/>
            </a:pPr>
            <a:r>
              <a:rPr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Christianity was influenced by </a:t>
            </a:r>
            <a:r>
              <a:rPr b="1"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Judaism</a:t>
            </a:r>
            <a:r>
              <a:rPr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. 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Righteous"/>
            </a:pPr>
            <a:r>
              <a:rPr b="1"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Founder is Jesus→ </a:t>
            </a:r>
            <a:r>
              <a:rPr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the son of God 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ighteous"/>
            </a:pPr>
            <a:r>
              <a:rPr lang="en" sz="2000">
                <a:solidFill>
                  <a:srgbClr val="000000"/>
                </a:solidFill>
                <a:highlight>
                  <a:srgbClr val="D9D9D9"/>
                </a:highlight>
                <a:latin typeface="Righteous"/>
                <a:ea typeface="Righteous"/>
                <a:cs typeface="Righteous"/>
                <a:sym typeface="Righteous"/>
              </a:rPr>
              <a:t>Follow the rules of the </a:t>
            </a:r>
            <a:r>
              <a:rPr b="1" lang="en" sz="2000">
                <a:solidFill>
                  <a:srgbClr val="000000"/>
                </a:solidFill>
                <a:highlight>
                  <a:srgbClr val="D9D9D9"/>
                </a:highlight>
                <a:latin typeface="Righteous"/>
                <a:ea typeface="Righteous"/>
                <a:cs typeface="Righteous"/>
                <a:sym typeface="Righteous"/>
              </a:rPr>
              <a:t>ten commandments. 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Righteous"/>
            </a:pPr>
            <a:r>
              <a:rPr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Their holy book the </a:t>
            </a:r>
            <a:r>
              <a:rPr b="1"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Holy Bible</a:t>
            </a:r>
            <a:r>
              <a:rPr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. 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Righteous"/>
            </a:pPr>
            <a:r>
              <a:rPr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Followers are called Christians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Righteous"/>
            </a:pPr>
            <a:r>
              <a:rPr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The Christian symbol is the </a:t>
            </a:r>
            <a:r>
              <a:rPr b="1"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cross</a:t>
            </a:r>
            <a:r>
              <a:rPr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. </a:t>
            </a:r>
          </a:p>
          <a:p>
            <a:pPr indent="-355600" lvl="0" marL="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Righteous"/>
            </a:pPr>
            <a:r>
              <a:rPr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Leaders are called </a:t>
            </a:r>
            <a:r>
              <a:rPr b="1"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priests</a:t>
            </a:r>
            <a:r>
              <a:rPr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, </a:t>
            </a:r>
            <a:r>
              <a:rPr b="1"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ministers</a:t>
            </a:r>
            <a:r>
              <a:rPr lang="en" sz="200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, monks, and nuns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1425" y="1296325"/>
            <a:ext cx="1546524" cy="2156974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