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Architects Daughter"/>
      <p:regular r:id="rId22"/>
    </p:embeddedFont>
    <p:embeddedFont>
      <p:font typeface="Neucha"/>
      <p:regular r:id="rId23"/>
    </p:embeddedFont>
    <p:embeddedFont>
      <p:font typeface="Chewy"/>
      <p:regular r:id="rId24"/>
    </p:embeddedFont>
    <p:embeddedFont>
      <p:font typeface="Indie Flower"/>
      <p:regular r:id="rId25"/>
    </p:embeddedFont>
    <p:embeddedFont>
      <p:font typeface="Lilita One"/>
      <p:regular r:id="rId26"/>
    </p:embeddedFont>
    <p:embeddedFont>
      <p:font typeface="Fredericka the Great"/>
      <p:regular r:id="rId27"/>
    </p:embeddedFont>
    <p:embeddedFont>
      <p:font typeface="Denk One"/>
      <p:regular r:id="rId28"/>
    </p:embeddedFont>
    <p:embeddedFont>
      <p:font typeface="Happy Monkey"/>
      <p:regular r:id="rId29"/>
    </p:embeddedFont>
    <p:embeddedFont>
      <p:font typeface="Crushed"/>
      <p:regular r:id="rId30"/>
    </p:embeddedFont>
    <p:embeddedFont>
      <p:font typeface="Shadows Into Light Two"/>
      <p:regular r:id="rId31"/>
    </p:embeddedFont>
    <p:embeddedFont>
      <p:font typeface="Alfa Slab One"/>
      <p:regular r:id="rId32"/>
    </p:embeddedFont>
    <p:embeddedFont>
      <p:font typeface="Archivo Narrow"/>
      <p:regular r:id="rId33"/>
      <p:bold r:id="rId34"/>
      <p:italic r:id="rId35"/>
      <p:boldItalic r:id="rId36"/>
    </p:embeddedFont>
    <p:embeddedFont>
      <p:font typeface="Amatic SC"/>
      <p:regular r:id="rId37"/>
      <p:bold r:id="rId38"/>
    </p:embeddedFont>
    <p:embeddedFont>
      <p:font typeface="Russo One"/>
      <p:regular r:id="rId39"/>
    </p:embeddedFont>
    <p:embeddedFont>
      <p:font typeface="Chelsea Market"/>
      <p:regular r:id="rId40"/>
    </p:embeddedFont>
    <p:embeddedFont>
      <p:font typeface="Orbitron"/>
      <p:regular r:id="rId41"/>
      <p:bold r:id="rId42"/>
    </p:embeddedFont>
    <p:embeddedFont>
      <p:font typeface="Monoton"/>
      <p:regular r:id="rId43"/>
    </p:embeddedFont>
    <p:embeddedFont>
      <p:font typeface="Cherry Cream Soda"/>
      <p:regular r:id="rId44"/>
    </p:embeddedFont>
    <p:embeddedFont>
      <p:font typeface="Special Elite"/>
      <p:regular r:id="rId45"/>
    </p:embeddedFont>
    <p:embeddedFont>
      <p:font typeface="Anton"/>
      <p:regular r:id="rId46"/>
    </p:embeddedFont>
    <p:embeddedFont>
      <p:font typeface="Englebert"/>
      <p:regular r:id="rId47"/>
    </p:embeddedFont>
    <p:embeddedFont>
      <p:font typeface="Walter Turncoat"/>
      <p:regular r:id="rId48"/>
    </p:embeddedFont>
    <p:embeddedFont>
      <p:font typeface="Fontdiner Swanky"/>
      <p:regular r:id="rId49"/>
    </p:embeddedFont>
    <p:embeddedFont>
      <p:font typeface="Abril Fatface"/>
      <p:regular r:id="rId50"/>
    </p:embeddedFont>
    <p:embeddedFont>
      <p:font typeface="Salsa"/>
      <p:regular r:id="rId51"/>
    </p:embeddedFont>
    <p:embeddedFont>
      <p:font typeface="Amarante"/>
      <p:regular r:id="rId52"/>
    </p:embeddedFont>
    <p:embeddedFont>
      <p:font typeface="Delius Unicase"/>
      <p:regular r:id="rId53"/>
      <p:bold r:id="rId54"/>
    </p:embeddedFont>
    <p:embeddedFont>
      <p:font typeface="Ranchers"/>
      <p:regular r:id="rId55"/>
    </p:embeddedFont>
    <p:embeddedFont>
      <p:font typeface="Righteous"/>
      <p:regular r:id="rId56"/>
    </p:embeddedFont>
    <p:embeddedFont>
      <p:font typeface="Bungee Inline"/>
      <p:regular r:id="rId57"/>
    </p:embeddedFont>
    <p:embeddedFont>
      <p:font typeface="Atma"/>
      <p:regular r:id="rId58"/>
      <p:bold r:id="rId59"/>
    </p:embeddedFont>
    <p:embeddedFont>
      <p:font typeface="Luckiest Guy"/>
      <p:regular r:id="rId60"/>
    </p:embeddedFont>
    <p:embeddedFont>
      <p:font typeface="Londrina Shadow"/>
      <p:regular r:id="rId61"/>
    </p:embeddedFont>
    <p:embeddedFont>
      <p:font typeface="Source Sans Pr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helseaMarket-regular.fntdata"/><Relationship Id="rId42" Type="http://schemas.openxmlformats.org/officeDocument/2006/relationships/font" Target="fonts/Orbitron-bold.fntdata"/><Relationship Id="rId41" Type="http://schemas.openxmlformats.org/officeDocument/2006/relationships/font" Target="fonts/Orbitron-regular.fntdata"/><Relationship Id="rId44" Type="http://schemas.openxmlformats.org/officeDocument/2006/relationships/font" Target="fonts/CherryCreamSoda-regular.fntdata"/><Relationship Id="rId43" Type="http://schemas.openxmlformats.org/officeDocument/2006/relationships/font" Target="fonts/Monoton-regular.fntdata"/><Relationship Id="rId46" Type="http://schemas.openxmlformats.org/officeDocument/2006/relationships/font" Target="fonts/Anton-regular.fntdata"/><Relationship Id="rId45" Type="http://schemas.openxmlformats.org/officeDocument/2006/relationships/font" Target="fonts/SpecialElit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WalterTurncoat-regular.fntdata"/><Relationship Id="rId47" Type="http://schemas.openxmlformats.org/officeDocument/2006/relationships/font" Target="fonts/Englebert-regular.fntdata"/><Relationship Id="rId49" Type="http://schemas.openxmlformats.org/officeDocument/2006/relationships/font" Target="fonts/FontdinerSwank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hadowsIntoLightTwo-regular.fntdata"/><Relationship Id="rId30" Type="http://schemas.openxmlformats.org/officeDocument/2006/relationships/font" Target="fonts/Crushed-regular.fntdata"/><Relationship Id="rId33" Type="http://schemas.openxmlformats.org/officeDocument/2006/relationships/font" Target="fonts/ArchivoNarrow-regular.fntdata"/><Relationship Id="rId32" Type="http://schemas.openxmlformats.org/officeDocument/2006/relationships/font" Target="fonts/AlfaSlabOne-regular.fntdata"/><Relationship Id="rId35" Type="http://schemas.openxmlformats.org/officeDocument/2006/relationships/font" Target="fonts/ArchivoNarrow-italic.fntdata"/><Relationship Id="rId34" Type="http://schemas.openxmlformats.org/officeDocument/2006/relationships/font" Target="fonts/ArchivoNarrow-bold.fntdata"/><Relationship Id="rId37" Type="http://schemas.openxmlformats.org/officeDocument/2006/relationships/font" Target="fonts/AmaticSC-regular.fntdata"/><Relationship Id="rId36" Type="http://schemas.openxmlformats.org/officeDocument/2006/relationships/font" Target="fonts/ArchivoNarrow-boldItalic.fntdata"/><Relationship Id="rId39" Type="http://schemas.openxmlformats.org/officeDocument/2006/relationships/font" Target="fonts/RussoOne-regular.fntdata"/><Relationship Id="rId38" Type="http://schemas.openxmlformats.org/officeDocument/2006/relationships/font" Target="fonts/AmaticSC-bold.fntdata"/><Relationship Id="rId62" Type="http://schemas.openxmlformats.org/officeDocument/2006/relationships/font" Target="fonts/SourceSansPro-regular.fntdata"/><Relationship Id="rId61" Type="http://schemas.openxmlformats.org/officeDocument/2006/relationships/font" Target="fonts/LondrinaShadow-regular.fntdata"/><Relationship Id="rId20" Type="http://schemas.openxmlformats.org/officeDocument/2006/relationships/font" Target="fonts/Raleway-italic.fntdata"/><Relationship Id="rId64" Type="http://schemas.openxmlformats.org/officeDocument/2006/relationships/font" Target="fonts/SourceSansPro-italic.fntdata"/><Relationship Id="rId63" Type="http://schemas.openxmlformats.org/officeDocument/2006/relationships/font" Target="fonts/SourceSansPro-bold.fntdata"/><Relationship Id="rId22" Type="http://schemas.openxmlformats.org/officeDocument/2006/relationships/font" Target="fonts/ArchitectsDaughter-regular.fntdata"/><Relationship Id="rId21" Type="http://schemas.openxmlformats.org/officeDocument/2006/relationships/font" Target="fonts/Raleway-boldItalic.fntdata"/><Relationship Id="rId65" Type="http://schemas.openxmlformats.org/officeDocument/2006/relationships/font" Target="fonts/SourceSansPro-boldItalic.fntdata"/><Relationship Id="rId24" Type="http://schemas.openxmlformats.org/officeDocument/2006/relationships/font" Target="fonts/Chewy-regular.fntdata"/><Relationship Id="rId23" Type="http://schemas.openxmlformats.org/officeDocument/2006/relationships/font" Target="fonts/Neucha-regular.fntdata"/><Relationship Id="rId60" Type="http://schemas.openxmlformats.org/officeDocument/2006/relationships/font" Target="fonts/LuckiestGuy-regular.fntdata"/><Relationship Id="rId26" Type="http://schemas.openxmlformats.org/officeDocument/2006/relationships/font" Target="fonts/LilitaOne-regular.fntdata"/><Relationship Id="rId25" Type="http://schemas.openxmlformats.org/officeDocument/2006/relationships/font" Target="fonts/IndieFlower-regular.fntdata"/><Relationship Id="rId28" Type="http://schemas.openxmlformats.org/officeDocument/2006/relationships/font" Target="fonts/DenkOne-regular.fntdata"/><Relationship Id="rId27" Type="http://schemas.openxmlformats.org/officeDocument/2006/relationships/font" Target="fonts/FrederickatheGreat-regular.fntdata"/><Relationship Id="rId29" Type="http://schemas.openxmlformats.org/officeDocument/2006/relationships/font" Target="fonts/HappyMonkey-regular.fntdata"/><Relationship Id="rId51" Type="http://schemas.openxmlformats.org/officeDocument/2006/relationships/font" Target="fonts/Salsa-regular.fntdata"/><Relationship Id="rId50" Type="http://schemas.openxmlformats.org/officeDocument/2006/relationships/font" Target="fonts/AbrilFatface-regular.fntdata"/><Relationship Id="rId53" Type="http://schemas.openxmlformats.org/officeDocument/2006/relationships/font" Target="fonts/DeliusUnicase-regular.fntdata"/><Relationship Id="rId52" Type="http://schemas.openxmlformats.org/officeDocument/2006/relationships/font" Target="fonts/Amarante-regular.fntdata"/><Relationship Id="rId11" Type="http://schemas.openxmlformats.org/officeDocument/2006/relationships/slide" Target="slides/slide7.xml"/><Relationship Id="rId55" Type="http://schemas.openxmlformats.org/officeDocument/2006/relationships/font" Target="fonts/Ranchers-regular.fntdata"/><Relationship Id="rId10" Type="http://schemas.openxmlformats.org/officeDocument/2006/relationships/slide" Target="slides/slide6.xml"/><Relationship Id="rId54" Type="http://schemas.openxmlformats.org/officeDocument/2006/relationships/font" Target="fonts/DeliusUnicase-bold.fntdata"/><Relationship Id="rId13" Type="http://schemas.openxmlformats.org/officeDocument/2006/relationships/slide" Target="slides/slide9.xml"/><Relationship Id="rId57" Type="http://schemas.openxmlformats.org/officeDocument/2006/relationships/font" Target="fonts/BungeeInline-regular.fntdata"/><Relationship Id="rId12" Type="http://schemas.openxmlformats.org/officeDocument/2006/relationships/slide" Target="slides/slide8.xml"/><Relationship Id="rId56" Type="http://schemas.openxmlformats.org/officeDocument/2006/relationships/font" Target="fonts/Righteous-regular.fntdata"/><Relationship Id="rId15" Type="http://schemas.openxmlformats.org/officeDocument/2006/relationships/slide" Target="slides/slide11.xml"/><Relationship Id="rId59" Type="http://schemas.openxmlformats.org/officeDocument/2006/relationships/font" Target="fonts/Atma-bold.fntdata"/><Relationship Id="rId14" Type="http://schemas.openxmlformats.org/officeDocument/2006/relationships/slide" Target="slides/slide10.xml"/><Relationship Id="rId58" Type="http://schemas.openxmlformats.org/officeDocument/2006/relationships/font" Target="fonts/Atm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BT0kzF4A-WQ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2097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0">
                <a:latin typeface="Walter Turncoat"/>
                <a:ea typeface="Walter Turncoat"/>
                <a:cs typeface="Walter Turncoat"/>
                <a:sym typeface="Walter Turncoat"/>
              </a:rPr>
              <a:t>ELEMENTS OF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7000">
                <a:latin typeface="Walter Turncoat"/>
                <a:ea typeface="Walter Turncoat"/>
                <a:cs typeface="Walter Turncoat"/>
                <a:sym typeface="Walter Turncoat"/>
              </a:rPr>
              <a:t> 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800" y="1239775"/>
            <a:ext cx="5245150" cy="13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14619" l="6721" r="14575" t="5007"/>
          <a:stretch/>
        </p:blipFill>
        <p:spPr>
          <a:xfrm>
            <a:off x="3363150" y="3008450"/>
            <a:ext cx="2541250" cy="18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313" y="275170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7875" y="2918375"/>
            <a:ext cx="2543175" cy="18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71050" y="125450"/>
            <a:ext cx="8520600" cy="7338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500">
                <a:solidFill>
                  <a:srgbClr val="000000"/>
                </a:solidFill>
                <a:latin typeface="Monoton"/>
                <a:ea typeface="Monoton"/>
                <a:cs typeface="Monoton"/>
                <a:sym typeface="Monoton"/>
              </a:rPr>
              <a:t>RELIGION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649800" y="1068775"/>
            <a:ext cx="6305400" cy="390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Bungee Inline"/>
              <a:buChar char="★"/>
            </a:pPr>
            <a:r>
              <a:rPr lang="en" sz="2000">
                <a:solidFill>
                  <a:schemeClr val="dk2"/>
                </a:solidFill>
                <a:latin typeface="Bungee Inline"/>
                <a:ea typeface="Bungee Inline"/>
                <a:cs typeface="Bungee Inline"/>
                <a:sym typeface="Bungee Inline"/>
              </a:rPr>
              <a:t>Religion impacts your culture by: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matic SC"/>
              <a:buChar char="○"/>
            </a:pP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What ceremonies/</a:t>
            </a:r>
            <a:r>
              <a:rPr b="1" lang="en" sz="3000" u="sng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holidays</a:t>
            </a: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you practice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matic SC"/>
              <a:buChar char="○"/>
            </a:pP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What you view as right and wrong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matic SC"/>
              <a:buChar char="○"/>
            </a:pP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The </a:t>
            </a:r>
            <a:r>
              <a:rPr b="1" lang="en" sz="3000" u="sng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food</a:t>
            </a: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you eat or can not eat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matic SC"/>
              <a:buChar char="○"/>
            </a:pP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The </a:t>
            </a:r>
            <a:r>
              <a:rPr b="1" lang="en" sz="3000" u="sng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clothing</a:t>
            </a: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you wear 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ungee Inline"/>
              <a:buChar char="★"/>
            </a:pPr>
            <a:r>
              <a:rPr lang="en" sz="2000">
                <a:solidFill>
                  <a:schemeClr val="dk2"/>
                </a:solidFill>
                <a:latin typeface="Bungee Inline"/>
                <a:ea typeface="Bungee Inline"/>
                <a:cs typeface="Bungee Inline"/>
                <a:sym typeface="Bungee Inline"/>
              </a:rPr>
              <a:t>SPREAD OF RELIGION: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matic SC"/>
              <a:buChar char="○"/>
            </a:pP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This can cause</a:t>
            </a:r>
            <a:r>
              <a:rPr b="1" lang="en" sz="3000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en" sz="3000" u="sng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conflict</a:t>
            </a:r>
            <a:r>
              <a:rPr b="1" lang="en" sz="3000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en" sz="3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between cultures.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99325" y="1045075"/>
            <a:ext cx="2302500" cy="3950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Name</a:t>
            </a: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 two ways religion can impact culture.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21" y="3341621"/>
            <a:ext cx="1505625" cy="15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145775"/>
            <a:ext cx="8520600" cy="8334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ART &amp; LITERATURE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428000" y="1111675"/>
            <a:ext cx="6590400" cy="390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marR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uckiest Guy"/>
            </a:pP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ART = paintings, pottery, sculptures, </a:t>
            </a:r>
            <a:r>
              <a:rPr b="1" lang="en" sz="2200" u="sng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music</a:t>
            </a:r>
          </a:p>
          <a:p>
            <a:pPr indent="-368300" lvl="0" marL="457200" marR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uckiest Guy"/>
            </a:pP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LITERATURE= </a:t>
            </a:r>
            <a:r>
              <a:rPr b="1" lang="en" sz="2200" u="sng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books</a:t>
            </a: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, plays, poems, holy books, laws</a:t>
            </a:r>
          </a:p>
          <a:p>
            <a:pPr indent="-368300" lvl="0" marL="457200" marR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uckiest Guy"/>
            </a:pP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Art and literature are ways culture has been </a:t>
            </a:r>
            <a:r>
              <a:rPr b="1" lang="en" sz="2200" u="sng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recorded</a:t>
            </a: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 and passed down through generations.</a:t>
            </a:r>
          </a:p>
          <a:p>
            <a:pPr indent="-368300" lvl="0" marL="457200" marR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uckiest Guy"/>
            </a:pP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Cultures have </a:t>
            </a:r>
            <a:r>
              <a:rPr b="1" lang="en" sz="2200" u="sng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different</a:t>
            </a:r>
            <a:r>
              <a:rPr b="1" lang="en" sz="22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 art &amp; literature that hold meaning to them.</a:t>
            </a:r>
          </a:p>
          <a:p>
            <a:pPr lvl="0" marR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4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90575" y="1154125"/>
            <a:ext cx="2187000" cy="3817800"/>
          </a:xfrm>
          <a:prstGeom prst="rect">
            <a:avLst/>
          </a:prstGeom>
          <a:solidFill>
            <a:srgbClr val="7E0F23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HOW DO WE HAVE KNOWLEDGE ABOUT PAST CULTURES?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62" y="3146925"/>
            <a:ext cx="1720430" cy="8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100" y="3990249"/>
            <a:ext cx="739675" cy="876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42.jpg"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75" y="4011600"/>
            <a:ext cx="1315289" cy="8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113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145775"/>
            <a:ext cx="8520600" cy="8334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solidFill>
                  <a:srgbClr val="FF64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GOVERNMENT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88775" y="1111675"/>
            <a:ext cx="5757900" cy="3868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ton"/>
            </a:pPr>
            <a:r>
              <a:rPr b="1" lang="en"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Throughout history and still today the </a:t>
            </a:r>
            <a:r>
              <a:rPr b="1" lang="en" sz="2800" u="sng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style</a:t>
            </a:r>
            <a:r>
              <a:rPr b="1" lang="en"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 of government has impacted the culture in the area.</a:t>
            </a:r>
          </a:p>
          <a:p>
            <a:pPr indent="-3683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usso One"/>
            </a:pPr>
            <a:r>
              <a:rPr b="1" lang="en" sz="22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Creates </a:t>
            </a:r>
            <a:r>
              <a:rPr b="1" lang="en" sz="2200" u="sng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Laws</a:t>
            </a:r>
          </a:p>
          <a:p>
            <a:pPr indent="-355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Englebert"/>
            </a:pPr>
            <a:r>
              <a:rPr b="1" lang="en" sz="20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Personal Freedom vs. Control</a:t>
            </a:r>
          </a:p>
          <a:p>
            <a:pPr indent="-3683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usso One"/>
            </a:pPr>
            <a:r>
              <a:rPr b="1" lang="en" sz="22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Provides Safety</a:t>
            </a:r>
          </a:p>
          <a:p>
            <a:pPr indent="-355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Englebert"/>
            </a:pPr>
            <a:r>
              <a:rPr b="1" lang="en" sz="2000" u="sng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Protection</a:t>
            </a:r>
            <a:r>
              <a:rPr b="1" lang="en" sz="20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 vs War</a:t>
            </a:r>
          </a:p>
          <a:p>
            <a:pPr indent="-3683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usso One"/>
            </a:pPr>
            <a:r>
              <a:rPr b="1" lang="en" sz="22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Improves Quality of Life</a:t>
            </a:r>
          </a:p>
          <a:p>
            <a:pPr indent="-355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Englebert"/>
            </a:pPr>
            <a:r>
              <a:rPr b="1" lang="en" sz="20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Jobs, Inventions, Resources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400" u="sng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 u="sng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50" y="2921125"/>
            <a:ext cx="1985975" cy="19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04275" y="1111675"/>
            <a:ext cx="2765400" cy="38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How does government impact culture</a:t>
            </a: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75" y="2742713"/>
            <a:ext cx="19812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159325"/>
            <a:ext cx="8520600" cy="589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Whole Class: Cultural Differences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214600" y="877650"/>
            <a:ext cx="4464900" cy="40185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 you are watching the video….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Tally each time one of the Lost Boys from Sudan, does not know about or struggles with American ‘norms’.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List what the American ‘norms’ are that the Lost Boys struggle with.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Write down how Americans react to the Lost Boys in the video.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descr="The amount of bravery those young men have to venture to a foreign country  such as ours and ..." id="168" name="Shape 168" title="Cultural Differences National Geographic - YouTube">
            <a:hlinkClick r:id="rId3"/>
          </p:cNvPr>
          <p:cNvSpPr/>
          <p:nvPr/>
        </p:nvSpPr>
        <p:spPr>
          <a:xfrm>
            <a:off x="4886825" y="877650"/>
            <a:ext cx="4093126" cy="4018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05100"/>
            <a:ext cx="8520600" cy="569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CULTURE IS...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820600" y="859150"/>
            <a:ext cx="5134500" cy="3805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★"/>
            </a:pPr>
            <a:r>
              <a:rPr lang="en" sz="26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 shared </a:t>
            </a:r>
            <a:r>
              <a:rPr lang="en" sz="26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behaviors</a:t>
            </a:r>
            <a:r>
              <a:rPr lang="en" sz="26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 of a </a:t>
            </a:r>
            <a:r>
              <a:rPr lang="en" sz="26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</a:t>
            </a:r>
            <a:r>
              <a:rPr lang="en" sz="26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.</a:t>
            </a:r>
          </a:p>
          <a:p>
            <a:pPr indent="-393700" lvl="0" marL="45720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★"/>
            </a:pPr>
            <a:r>
              <a:rPr lang="en" sz="26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determines how we </a:t>
            </a:r>
            <a:r>
              <a:rPr lang="en" sz="26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view</a:t>
            </a: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6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the world around us.</a:t>
            </a:r>
          </a:p>
          <a:p>
            <a:pPr indent="-393700" lvl="0" marL="45720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★"/>
            </a:pPr>
            <a:r>
              <a:rPr lang="en" sz="26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Culture is passed down from one </a:t>
            </a:r>
            <a:r>
              <a:rPr lang="en" sz="26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generation</a:t>
            </a:r>
            <a:r>
              <a:rPr lang="en" sz="26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 to the next.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00175" y="859150"/>
            <a:ext cx="3105000" cy="40557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solidFill>
                  <a:srgbClr val="FFFFFF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How is your culture given to you?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50" y="2959513"/>
            <a:ext cx="26860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145775"/>
            <a:ext cx="8520600" cy="725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BEGINNING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001200" y="945025"/>
            <a:ext cx="5943600" cy="40122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Architects Daughter"/>
              <a:buChar char="➔"/>
            </a:pPr>
            <a:r>
              <a:rPr b="1" lang="en" sz="2300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CULTURAL </a:t>
            </a:r>
            <a:r>
              <a:rPr b="1" lang="en" sz="2300" u="sng">
                <a:solidFill>
                  <a:srgbClr val="FF00FF"/>
                </a:solidFill>
                <a:latin typeface="Ranchers"/>
                <a:ea typeface="Ranchers"/>
                <a:cs typeface="Ranchers"/>
                <a:sym typeface="Ranchers"/>
              </a:rPr>
              <a:t>HEARTH</a:t>
            </a:r>
            <a:r>
              <a:rPr b="1" lang="en" sz="2300">
                <a:solidFill>
                  <a:srgbClr val="FF00FF"/>
                </a:solidFill>
                <a:latin typeface="Ranchers"/>
                <a:ea typeface="Ranchers"/>
                <a:cs typeface="Ranchers"/>
                <a:sym typeface="Ranchers"/>
              </a:rPr>
              <a:t>:</a:t>
            </a:r>
            <a:r>
              <a:rPr b="1" lang="en" sz="2300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 is where culture begins </a:t>
            </a:r>
          </a:p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Ranchers"/>
              <a:buChar char="➔"/>
            </a:pPr>
            <a:r>
              <a:rPr b="1" lang="en" sz="2300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Think of this as the</a:t>
            </a:r>
            <a:r>
              <a:rPr b="1" lang="en" sz="2300">
                <a:solidFill>
                  <a:srgbClr val="FF00FF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b="1" lang="en" sz="2300" u="sng">
                <a:solidFill>
                  <a:srgbClr val="FF00FF"/>
                </a:solidFill>
                <a:latin typeface="Ranchers"/>
                <a:ea typeface="Ranchers"/>
                <a:cs typeface="Ranchers"/>
                <a:sym typeface="Ranchers"/>
              </a:rPr>
              <a:t>start</a:t>
            </a:r>
            <a:r>
              <a:rPr b="1" lang="en" sz="2300">
                <a:solidFill>
                  <a:srgbClr val="FF00FF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  <a:r>
              <a:rPr b="1" lang="en" sz="2300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line of the idea!</a:t>
            </a:r>
          </a:p>
          <a:p>
            <a:pPr indent="-330200" lvl="1" marL="9144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Lilita One"/>
              <a:buChar char="◆"/>
            </a:pPr>
            <a:r>
              <a:rPr b="1" lang="en" sz="1600">
                <a:solidFill>
                  <a:srgbClr val="00FFFF"/>
                </a:solidFill>
                <a:latin typeface="Lilita One"/>
                <a:ea typeface="Lilita One"/>
                <a:cs typeface="Lilita One"/>
                <a:sym typeface="Lilita One"/>
              </a:rPr>
              <a:t>WHO STARTED THE TREND?</a:t>
            </a:r>
          </a:p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Ranchers"/>
              <a:buChar char="➔"/>
            </a:pPr>
            <a:r>
              <a:rPr lang="en" sz="2300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Historical Examples:</a:t>
            </a:r>
          </a:p>
          <a:p>
            <a:pPr indent="-342900" lvl="1" marL="9144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Lilita One"/>
              <a:buChar char="◆"/>
            </a:pPr>
            <a:r>
              <a:rPr lang="en" sz="1800">
                <a:solidFill>
                  <a:srgbClr val="00FFFF"/>
                </a:solidFill>
                <a:latin typeface="Lilita One"/>
                <a:ea typeface="Lilita One"/>
                <a:cs typeface="Lilita One"/>
                <a:sym typeface="Lilita One"/>
              </a:rPr>
              <a:t>Hinduism religion started in india</a:t>
            </a:r>
          </a:p>
          <a:p>
            <a:pPr indent="-342900" lvl="1" marL="9144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Lilita One"/>
              <a:buChar char="◆"/>
            </a:pPr>
            <a:r>
              <a:rPr lang="en" sz="1800">
                <a:solidFill>
                  <a:srgbClr val="00FFFF"/>
                </a:solidFill>
                <a:latin typeface="Lilita One"/>
                <a:ea typeface="Lilita One"/>
                <a:cs typeface="Lilita One"/>
                <a:sym typeface="Lilita One"/>
              </a:rPr>
              <a:t>The invention of the wheel started in Mesopotamia → changed farming!</a:t>
            </a:r>
          </a:p>
          <a:p>
            <a:pPr indent="-374650" lvl="0" marL="457200" rtl="0">
              <a:lnSpc>
                <a:spcPct val="115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Ranchers"/>
              <a:buChar char="➔"/>
            </a:pPr>
            <a:r>
              <a:rPr lang="en" sz="2300" u="sng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Bonus:</a:t>
            </a:r>
            <a:r>
              <a:rPr lang="en" sz="2300">
                <a:solidFill>
                  <a:srgbClr val="FFFF00"/>
                </a:solidFill>
                <a:latin typeface="Ranchers"/>
                <a:ea typeface="Ranchers"/>
                <a:cs typeface="Ranchers"/>
                <a:sym typeface="Ranchers"/>
              </a:rPr>
              <a:t> Where did the idea of building a road to travel on come from?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108600" y="1049275"/>
            <a:ext cx="2675400" cy="3908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latin typeface="Delius Unicase"/>
                <a:ea typeface="Delius Unicase"/>
                <a:cs typeface="Delius Unicase"/>
                <a:sym typeface="Delius Unicase"/>
              </a:rPr>
              <a:t>WHat is it called where  CULTURE BEGINs?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88" y="3239775"/>
            <a:ext cx="2531825" cy="157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113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45775"/>
            <a:ext cx="8520600" cy="5973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SPREAD OF CULTURE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336300" y="848600"/>
            <a:ext cx="5692500" cy="4191600"/>
          </a:xfrm>
          <a:prstGeom prst="rect">
            <a:avLst/>
          </a:prstGeom>
          <a:solidFill>
            <a:srgbClr val="45818E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chitects Daughter"/>
              <a:buChar char="➔"/>
            </a:pP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CULTURAL</a:t>
            </a:r>
            <a:r>
              <a:rPr b="1" lang="en" sz="22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2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DIFFUSION</a:t>
            </a: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is the </a:t>
            </a:r>
            <a:r>
              <a:rPr b="1" lang="en" sz="22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movement</a:t>
            </a: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of culture from one place to another.</a:t>
            </a:r>
          </a:p>
          <a:p>
            <a:pPr indent="-36830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Architects Daughter"/>
              <a:buChar char="➔"/>
            </a:pP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This happens when </a:t>
            </a:r>
            <a:r>
              <a:rPr b="1" lang="en" sz="22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people</a:t>
            </a:r>
            <a:r>
              <a:rPr b="1" lang="en" sz="22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migrate, travel, and trade goods/ideas.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Denk One"/>
              <a:buChar char="◆"/>
            </a:pPr>
            <a:r>
              <a:rPr b="1" lang="en" sz="16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Are there other ways cultures can spread?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chitects Daughter"/>
              <a:buChar char="➔"/>
            </a:pP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Historical Example:</a:t>
            </a:r>
            <a:r>
              <a:rPr b="1" lang="en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  <a:buChar char="◆"/>
            </a:pPr>
            <a:r>
              <a:rPr b="1" lang="en" sz="18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Christianity spread from Europe to North America when missionaries traveled to spread their religion to others.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9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315675" y="1007025"/>
            <a:ext cx="2872800" cy="39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Delius Unicase"/>
                <a:ea typeface="Delius Unicase"/>
                <a:cs typeface="Delius Unicase"/>
                <a:sym typeface="Delius Unicase"/>
              </a:rPr>
              <a:t>How does culture move?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5" y="2904850"/>
            <a:ext cx="2872800" cy="172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642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121225"/>
            <a:ext cx="8520600" cy="7989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Impact of Cultural Diffusion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790200" y="1080950"/>
            <a:ext cx="6096300" cy="3993000"/>
          </a:xfrm>
          <a:prstGeom prst="rect">
            <a:avLst/>
          </a:prstGeom>
          <a:solidFill>
            <a:srgbClr val="3C78D8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lsea Market"/>
              <a:buChar char="❖"/>
            </a:pPr>
            <a:r>
              <a:rPr b="1" lang="en" sz="16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Cultural diffusion has taken place since the beginning of civilizations.</a:t>
            </a: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helsea Market"/>
              <a:buChar char="❖"/>
            </a:pPr>
            <a:r>
              <a:rPr b="1" lang="en" sz="16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When different </a:t>
            </a:r>
            <a:r>
              <a:rPr b="1" lang="en" sz="16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cultures</a:t>
            </a:r>
            <a:r>
              <a:rPr b="1" lang="en" sz="16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come in contact with each other they </a:t>
            </a:r>
            <a:r>
              <a:rPr b="1" lang="en" sz="16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spread</a:t>
            </a:r>
            <a:r>
              <a:rPr b="1" lang="en" sz="16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b="1" lang="en" sz="16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their culture and </a:t>
            </a:r>
            <a:r>
              <a:rPr b="1" lang="en" sz="16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learn</a:t>
            </a:r>
            <a:r>
              <a:rPr b="1" lang="en" sz="16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from each other. 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  <a:buChar char="❖"/>
            </a:pPr>
            <a:r>
              <a:rPr b="1" lang="en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RESULT→</a:t>
            </a:r>
            <a:r>
              <a:rPr b="1" lang="en">
                <a:solidFill>
                  <a:srgbClr val="98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b="1" lang="en" sz="1600">
                <a:solidFill>
                  <a:srgbClr val="F1C23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</a:p>
          <a:p>
            <a: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helsea Market"/>
              <a:buChar char="➢"/>
            </a:pPr>
            <a:r>
              <a:rPr b="1" lang="en" sz="16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Religions have moved around the world.</a:t>
            </a:r>
          </a:p>
          <a:p>
            <a: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helsea Market"/>
              <a:buChar char="➢"/>
            </a:pPr>
            <a:r>
              <a:rPr b="1" lang="en" sz="16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countries shared </a:t>
            </a:r>
            <a:r>
              <a:rPr b="1" lang="en" sz="1600" u="sng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goods</a:t>
            </a:r>
            <a:r>
              <a:rPr b="1" lang="en" sz="16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with each other that they normally wouldn’t have </a:t>
            </a:r>
          </a:p>
          <a:p>
            <a: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alter Turncoat"/>
              <a:buChar char="➢"/>
            </a:pPr>
            <a:r>
              <a:rPr b="1" lang="en" sz="16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Civilizations built upon each other's ideas and </a:t>
            </a:r>
            <a:r>
              <a:rPr b="1" lang="en" sz="1600" u="sng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improve </a:t>
            </a:r>
            <a:r>
              <a:rPr b="1" lang="en" sz="16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them→ language, laws, farming</a:t>
            </a:r>
          </a:p>
          <a:p>
            <a: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rgbClr val="0000FF"/>
              </a:buClr>
              <a:buSzPct val="100000"/>
              <a:buFont typeface="Salsa"/>
              <a:buChar char="■"/>
            </a:pPr>
            <a:r>
              <a:rPr b="1" lang="en" sz="1600">
                <a:solidFill>
                  <a:srgbClr val="0000FF"/>
                </a:solidFill>
                <a:latin typeface="Salsa"/>
                <a:ea typeface="Salsa"/>
                <a:cs typeface="Salsa"/>
                <a:sym typeface="Salsa"/>
              </a:rPr>
              <a:t>BONUS→ How does this relate to technology?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00" y="121225"/>
            <a:ext cx="798900" cy="7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50" y="3274748"/>
            <a:ext cx="1881000" cy="14289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68500" y="1155025"/>
            <a:ext cx="2433000" cy="354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600">
                <a:latin typeface="Delius Unicase"/>
                <a:ea typeface="Delius Unicase"/>
                <a:cs typeface="Delius Unicase"/>
                <a:sym typeface="Delius Unicase"/>
              </a:rPr>
              <a:t>What has cultural diffusion improved?</a:t>
            </a:r>
            <a:r>
              <a:rPr lang="en" sz="3000">
                <a:latin typeface="Delius Unicase"/>
                <a:ea typeface="Delius Unicase"/>
                <a:cs typeface="Delius Unicase"/>
                <a:sym typeface="Delius Unicase"/>
              </a:rPr>
              <a:t>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50" y="3172150"/>
            <a:ext cx="2608725" cy="1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E0F2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145775"/>
            <a:ext cx="8520600" cy="7251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SIX ELEMENTS OF CULTURE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2808200" y="1007050"/>
            <a:ext cx="6024000" cy="39570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25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Each element of culture explains a small part of that culture. When you put them all together you understand the whole picture.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Atma"/>
              <a:ea typeface="Atma"/>
              <a:cs typeface="Atma"/>
              <a:sym typeface="Atma"/>
            </a:endParaRP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Social Organization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 u="sng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Traditions</a:t>
            </a:r>
            <a:r>
              <a:rPr b="1" lang="en" sz="22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and Values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 u="sng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Language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 u="sng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Religion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 u="sng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Art</a:t>
            </a:r>
            <a:r>
              <a:rPr b="1" lang="en" sz="22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and Literature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helsea Market"/>
              <a:buAutoNum type="arabicPeriod"/>
            </a:pPr>
            <a:r>
              <a:rPr b="1" lang="en" sz="22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Forms of </a:t>
            </a:r>
            <a:r>
              <a:rPr b="1" lang="en" sz="2200" u="sng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government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10175" y="1091500"/>
            <a:ext cx="2428800" cy="3569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000">
                <a:latin typeface="Delius Unicase"/>
                <a:ea typeface="Delius Unicase"/>
                <a:cs typeface="Delius Unicase"/>
                <a:sym typeface="Delius Unicase"/>
              </a:rPr>
              <a:t>What do the six elements of culture do?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75" y="2964288"/>
            <a:ext cx="2428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145775"/>
            <a:ext cx="8520600" cy="7251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6428"/>
                </a:solidFill>
                <a:latin typeface="Orbitron"/>
                <a:ea typeface="Orbitron"/>
                <a:cs typeface="Orbitron"/>
                <a:sym typeface="Orbitron"/>
              </a:rPr>
              <a:t>SOCIAL ORGANIZATION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217175" y="938400"/>
            <a:ext cx="5843400" cy="40662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E9E0C9"/>
              </a:buClr>
              <a:buSzPct val="100000"/>
              <a:buFont typeface="Fredericka the Great"/>
              <a:buChar char="❏"/>
            </a:pPr>
            <a:r>
              <a:rPr b="1" lang="en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Social Organization looks like pyramid.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E9E0C9"/>
              </a:buClr>
              <a:buSzPct val="100000"/>
              <a:buFont typeface="Fredericka the Great"/>
              <a:buChar char="❏"/>
            </a:pPr>
            <a:r>
              <a:rPr b="1" lang="en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It is a </a:t>
            </a:r>
            <a:r>
              <a:rPr b="1" lang="en" u="sng">
                <a:solidFill>
                  <a:srgbClr val="FF6428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structure</a:t>
            </a:r>
            <a:r>
              <a:rPr b="1" lang="en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that groups </a:t>
            </a:r>
            <a:r>
              <a:rPr b="1" lang="en" u="sng">
                <a:solidFill>
                  <a:srgbClr val="FF6428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people</a:t>
            </a:r>
            <a:r>
              <a:rPr b="1" lang="en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to create order, determine jobs, and a chain of command.</a:t>
            </a:r>
          </a:p>
          <a:p>
            <a:pPr indent="-355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Fredericka the Great"/>
              <a:buChar char="★"/>
            </a:pPr>
            <a:r>
              <a:rPr lang="en" sz="2000" u="sng">
                <a:solidFill>
                  <a:srgbClr val="FF6428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FAMILY STRUCTURE:</a:t>
            </a:r>
            <a:r>
              <a:rPr lang="en" sz="2000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</a:t>
            </a:r>
          </a:p>
          <a:p>
            <a:pPr indent="-323850" lvl="1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Salsa"/>
              <a:buChar char="○"/>
            </a:pP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Respect your elders</a:t>
            </a:r>
          </a:p>
          <a:p>
            <a:pPr indent="-323850" lvl="1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Salsa"/>
              <a:buChar char="○"/>
            </a:pP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Through the family</a:t>
            </a:r>
            <a:r>
              <a:rPr lang="en" sz="1500">
                <a:solidFill>
                  <a:srgbClr val="FF6428"/>
                </a:solidFill>
                <a:latin typeface="Salsa"/>
                <a:ea typeface="Salsa"/>
                <a:cs typeface="Salsa"/>
                <a:sym typeface="Salsa"/>
              </a:rPr>
              <a:t> </a:t>
            </a: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children </a:t>
            </a:r>
            <a:r>
              <a:rPr lang="en" sz="1500" u="sng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learn </a:t>
            </a: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how they are </a:t>
            </a:r>
            <a:r>
              <a:rPr lang="en" sz="1500" u="sng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expected</a:t>
            </a: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 to </a:t>
            </a:r>
            <a:r>
              <a:rPr lang="en" sz="1500" u="sng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act</a:t>
            </a: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 </a:t>
            </a: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and what to believe.</a:t>
            </a:r>
          </a:p>
          <a:p>
            <a:pPr indent="-355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Fredericka the Great"/>
              <a:buChar char="★"/>
            </a:pPr>
            <a:r>
              <a:rPr lang="en" sz="2000" u="sng">
                <a:solidFill>
                  <a:srgbClr val="FF6428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POLITICAL STRUCTURE:</a:t>
            </a:r>
          </a:p>
          <a:p>
            <a:pPr indent="-323850" lvl="1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Fredericka the Great"/>
              <a:buChar char="○"/>
            </a:pPr>
            <a:r>
              <a:rPr lang="en" sz="1500" u="sng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Grouped</a:t>
            </a: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 based on birth</a:t>
            </a:r>
          </a:p>
          <a:p>
            <a:pPr indent="-323850" lvl="2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alsa"/>
              <a:buChar char="■"/>
            </a:pPr>
            <a:r>
              <a:rPr lang="en" sz="1500">
                <a:solidFill>
                  <a:srgbClr val="FFFFFF"/>
                </a:solidFill>
                <a:latin typeface="Salsa"/>
                <a:ea typeface="Salsa"/>
                <a:cs typeface="Salsa"/>
                <a:sym typeface="Salsa"/>
              </a:rPr>
              <a:t>Your parents status is your status</a:t>
            </a:r>
          </a:p>
          <a:p>
            <a:pPr indent="-323850" lvl="1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Fredericka the Great"/>
              <a:buChar char="○"/>
            </a:pP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Higher rank depe</a:t>
            </a: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nds</a:t>
            </a: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 on what is important to that culture: </a:t>
            </a:r>
          </a:p>
          <a:p>
            <a:pPr indent="-323850" lvl="2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Fredericka the Great"/>
              <a:buChar char="■"/>
            </a:pP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Religion, Money, Leadership</a:t>
            </a:r>
            <a:r>
              <a:rPr lang="en" sz="1500">
                <a:solidFill>
                  <a:srgbClr val="E9E0C9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</a:t>
            </a:r>
          </a:p>
          <a:p>
            <a:pPr indent="-323850" lvl="3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Salsa"/>
              <a:buChar char="●"/>
            </a:pPr>
            <a:r>
              <a:rPr lang="en" sz="1500">
                <a:solidFill>
                  <a:srgbClr val="E9E0C9"/>
                </a:solidFill>
                <a:latin typeface="Salsa"/>
                <a:ea typeface="Salsa"/>
                <a:cs typeface="Salsa"/>
                <a:sym typeface="Salsa"/>
              </a:rPr>
              <a:t>lower class vs. upper class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 u="sng">
              <a:solidFill>
                <a:srgbClr val="E9E0C9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14251" l="0" r="0" t="0"/>
          <a:stretch/>
        </p:blipFill>
        <p:spPr>
          <a:xfrm flipH="1" rot="10800000">
            <a:off x="506400" y="2869825"/>
            <a:ext cx="673700" cy="3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825" y="145775"/>
            <a:ext cx="999475" cy="7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45775"/>
            <a:ext cx="1495475" cy="7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35950" y="996450"/>
            <a:ext cx="2942100" cy="39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What are the </a:t>
            </a:r>
            <a:r>
              <a:rPr b="1" lang="en" sz="2400" u="sng">
                <a:latin typeface="Delius Unicase"/>
                <a:ea typeface="Delius Unicase"/>
                <a:cs typeface="Delius Unicase"/>
                <a:sym typeface="Delius Unicase"/>
              </a:rPr>
              <a:t>2</a:t>
            </a: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 types of social organization</a:t>
            </a: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950" y="3488050"/>
            <a:ext cx="2363350" cy="15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675" y="2635870"/>
            <a:ext cx="1223825" cy="12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145775"/>
            <a:ext cx="8520600" cy="7251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500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TRADITIONS &amp; VALUES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861025" y="1006350"/>
            <a:ext cx="6115200" cy="3961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88888"/>
              <a:buFont typeface="Ranchers"/>
              <a:buChar char="❖"/>
            </a:pPr>
            <a:r>
              <a:rPr lang="en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Traditions and Values are</a:t>
            </a:r>
            <a:r>
              <a:rPr lang="en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rPr>
              <a:t> l</a:t>
            </a:r>
            <a:r>
              <a:rPr lang="en" u="sng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rPr>
              <a:t>earned </a:t>
            </a:r>
            <a:r>
              <a:rPr lang="en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behaviors  taught to you by your immediate or extended family or society.</a:t>
            </a: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Font typeface="Ranchers"/>
              <a:buChar char="❖"/>
            </a:pP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Traditions: a </a:t>
            </a:r>
            <a:r>
              <a:rPr lang="en" sz="1800" u="sng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rPr>
              <a:t>celebration</a:t>
            </a: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 or  </a:t>
            </a:r>
            <a:r>
              <a:rPr lang="en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custom </a:t>
            </a: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passed down that has </a:t>
            </a:r>
            <a:r>
              <a:rPr lang="en" sz="1800" u="sng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rPr>
              <a:t>meaning</a:t>
            </a: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 to your family from the </a:t>
            </a:r>
            <a:r>
              <a:rPr lang="en" sz="1800" u="sng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past</a:t>
            </a: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.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appy Monkey"/>
              <a:buChar char="➢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Examples: 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appy Monkey"/>
              <a:buChar char="■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Family dinners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appy Monkey"/>
              <a:buChar char="■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Bedtime stories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Happy Monkey"/>
              <a:buChar char="■"/>
            </a:pPr>
            <a:r>
              <a:rPr b="1" lang="en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Family Reunions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appy Monkey"/>
              <a:buChar char="■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Trick or Treating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appy Monkey"/>
              <a:buChar char="■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Movie Night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Happy Monkey"/>
              <a:buChar char="■"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Birthdays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nchers"/>
              <a:buChar char="❖"/>
            </a:pP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Moral </a:t>
            </a:r>
            <a:r>
              <a:rPr lang="en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Values</a:t>
            </a:r>
            <a:r>
              <a:rPr lang="en" sz="18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:</a:t>
            </a:r>
            <a:r>
              <a:rPr lang="en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 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➢"/>
            </a:pPr>
            <a:r>
              <a:rPr lang="en" sz="18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Ideas of </a:t>
            </a:r>
            <a:r>
              <a:rPr b="1" lang="en" sz="1800" u="sng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right</a:t>
            </a:r>
            <a:r>
              <a:rPr lang="en" sz="18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8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and </a:t>
            </a:r>
            <a:r>
              <a:rPr b="1" lang="en" sz="1800" u="sng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wrong</a:t>
            </a:r>
            <a:r>
              <a:rPr lang="en" sz="18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8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that are taught through family and  society.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 u="sng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84000" y="1080950"/>
            <a:ext cx="2439600" cy="3749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000">
                <a:latin typeface="Delius Unicase"/>
                <a:ea typeface="Delius Unicase"/>
                <a:cs typeface="Delius Unicase"/>
                <a:sym typeface="Delius Unicase"/>
              </a:rPr>
              <a:t>How do you learn about your traditions &amp; values?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50" y="2757425"/>
            <a:ext cx="1668225" cy="11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50" y="3963425"/>
            <a:ext cx="1216125" cy="8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774" y="4160849"/>
            <a:ext cx="1453025" cy="6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45775"/>
            <a:ext cx="8520600" cy="8334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LANGUAGE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596975" y="1052075"/>
            <a:ext cx="6354900" cy="39027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eucha"/>
            </a:pPr>
            <a:r>
              <a:rPr b="1" lang="en" sz="24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Language is how people </a:t>
            </a:r>
            <a:r>
              <a:rPr b="1" lang="en" sz="2400" u="sng">
                <a:solidFill>
                  <a:srgbClr val="FFFFFF"/>
                </a:solidFill>
                <a:latin typeface="Neucha"/>
                <a:ea typeface="Neucha"/>
                <a:cs typeface="Neucha"/>
                <a:sym typeface="Neucha"/>
              </a:rPr>
              <a:t>communicate</a:t>
            </a:r>
            <a:r>
              <a:rPr b="1" lang="en" sz="24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Special Elite"/>
            </a:pPr>
            <a:r>
              <a:rPr b="1" lang="en" sz="1800">
                <a:solidFill>
                  <a:srgbClr val="FFFF00"/>
                </a:solidFill>
                <a:latin typeface="Special Elite"/>
                <a:ea typeface="Special Elite"/>
                <a:cs typeface="Special Elite"/>
                <a:sym typeface="Special Elite"/>
              </a:rPr>
              <a:t>written, spoken, signed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eucha"/>
            </a:pPr>
            <a:r>
              <a:rPr b="1" lang="en" sz="22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Some cultures may speak the same language, but sayings and </a:t>
            </a:r>
            <a:r>
              <a:rPr b="1" lang="en" sz="2200" u="sng">
                <a:solidFill>
                  <a:srgbClr val="FFFFFF"/>
                </a:solidFill>
                <a:latin typeface="Neucha"/>
                <a:ea typeface="Neucha"/>
                <a:cs typeface="Neucha"/>
                <a:sym typeface="Neucha"/>
              </a:rPr>
              <a:t>words</a:t>
            </a:r>
            <a:r>
              <a:rPr b="1" lang="en" sz="22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 can mean </a:t>
            </a:r>
            <a:r>
              <a:rPr b="1" lang="en" sz="2200" u="sng">
                <a:solidFill>
                  <a:srgbClr val="FFFFFF"/>
                </a:solidFill>
                <a:latin typeface="Neucha"/>
                <a:ea typeface="Neucha"/>
                <a:cs typeface="Neucha"/>
                <a:sym typeface="Neucha"/>
              </a:rPr>
              <a:t>different</a:t>
            </a:r>
            <a:r>
              <a:rPr b="1" lang="en" sz="22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 things</a:t>
            </a: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b="1" lang="en" sz="1600">
                <a:solidFill>
                  <a:srgbClr val="FFFF00"/>
                </a:solidFill>
                <a:latin typeface="Special Elite"/>
                <a:ea typeface="Special Elite"/>
                <a:cs typeface="Special Elite"/>
                <a:sym typeface="Special Elite"/>
              </a:rPr>
              <a:t>United Kingdom [English]: biscuit = cookie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eucha"/>
            </a:pPr>
            <a:r>
              <a:rPr b="1" lang="en" sz="22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Phrases and </a:t>
            </a:r>
            <a:r>
              <a:rPr b="1" lang="en" sz="2200" u="sng">
                <a:solidFill>
                  <a:srgbClr val="FFFFFF"/>
                </a:solidFill>
                <a:latin typeface="Neucha"/>
                <a:ea typeface="Neucha"/>
                <a:cs typeface="Neucha"/>
                <a:sym typeface="Neucha"/>
              </a:rPr>
              <a:t>body</a:t>
            </a:r>
            <a:r>
              <a:rPr b="1" lang="en" sz="22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 language are determined by your culture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eucha"/>
            </a:pPr>
            <a:r>
              <a:rPr b="1" lang="en" sz="1800" u="sng">
                <a:solidFill>
                  <a:srgbClr val="FFFFFF"/>
                </a:solidFill>
                <a:latin typeface="Neucha"/>
                <a:ea typeface="Neucha"/>
                <a:cs typeface="Neucha"/>
                <a:sym typeface="Neucha"/>
              </a:rPr>
              <a:t>EYE</a:t>
            </a:r>
            <a:r>
              <a:rPr b="1" lang="en" sz="1800">
                <a:solidFill>
                  <a:srgbClr val="FFFF00"/>
                </a:solidFill>
                <a:latin typeface="Neucha"/>
                <a:ea typeface="Neucha"/>
                <a:cs typeface="Neucha"/>
                <a:sym typeface="Neucha"/>
              </a:rPr>
              <a:t> CONTACT</a:t>
            </a: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Special Elite"/>
            </a:pPr>
            <a:r>
              <a:rPr b="1" lang="en" sz="1600">
                <a:solidFill>
                  <a:srgbClr val="FFFF00"/>
                </a:solidFill>
                <a:latin typeface="Special Elite"/>
                <a:ea typeface="Special Elite"/>
                <a:cs typeface="Special Elite"/>
                <a:sym typeface="Special Elite"/>
              </a:rPr>
              <a:t>American Culture = polite and respectful</a:t>
            </a: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Special Elite"/>
            </a:pPr>
            <a:r>
              <a:rPr b="1" lang="en" sz="1600">
                <a:solidFill>
                  <a:srgbClr val="FFFF00"/>
                </a:solidFill>
                <a:latin typeface="Special Elite"/>
                <a:ea typeface="Special Elite"/>
                <a:cs typeface="Special Elite"/>
                <a:sym typeface="Special Elite"/>
              </a:rPr>
              <a:t>Asian Culture = rude and challenging authority</a:t>
            </a:r>
          </a:p>
          <a:p>
            <a:pPr indent="0" lvl="0" marL="13716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Amarante"/>
              <a:ea typeface="Amarante"/>
              <a:cs typeface="Amarante"/>
              <a:sym typeface="Amarante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Neucha"/>
              <a:ea typeface="Neucha"/>
              <a:cs typeface="Neucha"/>
              <a:sym typeface="Neucha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Neucha"/>
              <a:ea typeface="Neucha"/>
              <a:cs typeface="Neucha"/>
              <a:sym typeface="Neuch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04275" y="1186575"/>
            <a:ext cx="2376600" cy="37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Why is language important</a:t>
            </a:r>
            <a:r>
              <a:rPr b="1" lang="en" sz="24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0" y="2769588"/>
            <a:ext cx="2324750" cy="8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