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Chewy"/>
      <p:regular r:id="rId15"/>
    </p:embeddedFont>
    <p:embeddedFont>
      <p:font typeface="Ribeye"/>
      <p:regular r:id="rId16"/>
    </p:embeddedFont>
    <p:embeddedFont>
      <p:font typeface="Fredericka the Great"/>
      <p:regular r:id="rId17"/>
    </p:embeddedFont>
    <p:embeddedFont>
      <p:font typeface="Skranji"/>
      <p:regular r:id="rId18"/>
      <p:bold r:id="rId19"/>
    </p:embeddedFont>
    <p:embeddedFont>
      <p:font typeface="Denk One"/>
      <p:regular r:id="rId20"/>
    </p:embeddedFont>
    <p:embeddedFont>
      <p:font typeface="Crushed"/>
      <p:regular r:id="rId21"/>
    </p:embeddedFont>
    <p:embeddedFont>
      <p:font typeface="Caveat Brush"/>
      <p:regular r:id="rId22"/>
    </p:embeddedFont>
    <p:embeddedFont>
      <p:font typeface="Love Ya Like A Sister"/>
      <p:regular r:id="rId23"/>
    </p:embeddedFont>
    <p:embeddedFont>
      <p:font typeface="Sigmar One"/>
      <p:regular r:id="rId24"/>
    </p:embeddedFont>
    <p:embeddedFont>
      <p:font typeface="Cabin Sketch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Amatica SC"/>
      <p:regular r:id="rId31"/>
      <p:bold r:id="rId32"/>
    </p:embeddedFont>
    <p:embeddedFont>
      <p:font typeface="Salsa"/>
      <p:regular r:id="rId33"/>
    </p:embeddedFont>
    <p:embeddedFont>
      <p:font typeface="Amarante"/>
      <p:regular r:id="rId34"/>
    </p:embeddedFont>
    <p:embeddedFont>
      <p:font typeface="Atma"/>
      <p:regular r:id="rId35"/>
      <p:bold r:id="rId36"/>
    </p:embeddedFont>
    <p:embeddedFont>
      <p:font typeface="Chelsea Market"/>
      <p:regular r:id="rId37"/>
    </p:embeddedFont>
    <p:embeddedFont>
      <p:font typeface="Oswald"/>
      <p:regular r:id="rId38"/>
      <p:bold r:id="rId39"/>
    </p:embeddedFont>
    <p:embeddedFont>
      <p:font typeface="Luckiest Guy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uckiestGuy-regular.fntdata"/><Relationship Id="rId20" Type="http://schemas.openxmlformats.org/officeDocument/2006/relationships/font" Target="fonts/DenkOne-regular.fntdata"/><Relationship Id="rId22" Type="http://schemas.openxmlformats.org/officeDocument/2006/relationships/font" Target="fonts/CaveatBrush-regular.fntdata"/><Relationship Id="rId21" Type="http://schemas.openxmlformats.org/officeDocument/2006/relationships/font" Target="fonts/Crushed-regular.fntdata"/><Relationship Id="rId24" Type="http://schemas.openxmlformats.org/officeDocument/2006/relationships/font" Target="fonts/SigmarOne-regular.fntdata"/><Relationship Id="rId23" Type="http://schemas.openxmlformats.org/officeDocument/2006/relationships/font" Target="fonts/LoveYaLikeASister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binSketch-bold.fntdata"/><Relationship Id="rId25" Type="http://schemas.openxmlformats.org/officeDocument/2006/relationships/font" Target="fonts/CabinSketch-regular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maticaSC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33" Type="http://schemas.openxmlformats.org/officeDocument/2006/relationships/font" Target="fonts/Salsa-regular.fntdata"/><Relationship Id="rId10" Type="http://schemas.openxmlformats.org/officeDocument/2006/relationships/slide" Target="slides/slide6.xml"/><Relationship Id="rId32" Type="http://schemas.openxmlformats.org/officeDocument/2006/relationships/font" Target="fonts/AmaticaSC-bold.fntdata"/><Relationship Id="rId13" Type="http://schemas.openxmlformats.org/officeDocument/2006/relationships/slide" Target="slides/slide9.xml"/><Relationship Id="rId35" Type="http://schemas.openxmlformats.org/officeDocument/2006/relationships/font" Target="fonts/Atma-regular.fntdata"/><Relationship Id="rId12" Type="http://schemas.openxmlformats.org/officeDocument/2006/relationships/slide" Target="slides/slide8.xml"/><Relationship Id="rId34" Type="http://schemas.openxmlformats.org/officeDocument/2006/relationships/font" Target="fonts/Amarante-regular.fntdata"/><Relationship Id="rId15" Type="http://schemas.openxmlformats.org/officeDocument/2006/relationships/font" Target="fonts/Chewy-regular.fntdata"/><Relationship Id="rId37" Type="http://schemas.openxmlformats.org/officeDocument/2006/relationships/font" Target="fonts/ChelseaMarket-regular.fntdata"/><Relationship Id="rId14" Type="http://schemas.openxmlformats.org/officeDocument/2006/relationships/slide" Target="slides/slide10.xml"/><Relationship Id="rId36" Type="http://schemas.openxmlformats.org/officeDocument/2006/relationships/font" Target="fonts/Atma-bold.fntdata"/><Relationship Id="rId17" Type="http://schemas.openxmlformats.org/officeDocument/2006/relationships/font" Target="fonts/FrederickatheGreat-regular.fntdata"/><Relationship Id="rId39" Type="http://schemas.openxmlformats.org/officeDocument/2006/relationships/font" Target="fonts/Oswald-bold.fntdata"/><Relationship Id="rId16" Type="http://schemas.openxmlformats.org/officeDocument/2006/relationships/font" Target="fonts/Ribeye-regular.fntdata"/><Relationship Id="rId38" Type="http://schemas.openxmlformats.org/officeDocument/2006/relationships/font" Target="fonts/Oswald-regular.fntdata"/><Relationship Id="rId19" Type="http://schemas.openxmlformats.org/officeDocument/2006/relationships/font" Target="fonts/Skranji-bold.fntdata"/><Relationship Id="rId18" Type="http://schemas.openxmlformats.org/officeDocument/2006/relationships/font" Target="fonts/Skranji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1C23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243201"/>
            <a:ext cx="8222100" cy="1267499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MAP SKILLS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22500" y="3150300"/>
            <a:ext cx="8373300" cy="118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000000"/>
                </a:solidFill>
                <a:latin typeface="Sigmar One"/>
                <a:ea typeface="Sigmar One"/>
                <a:cs typeface="Sigmar One"/>
                <a:sym typeface="Sigmar One"/>
              </a:rPr>
              <a:t>UNIT 2: Map skills</a:t>
            </a:r>
          </a:p>
          <a:p>
            <a:pPr lvl="0" rtl="0" algn="ctr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t/>
            </a:r>
            <a:endParaRPr sz="3600">
              <a:solidFill>
                <a:srgbClr val="000000"/>
              </a:solidFill>
              <a:latin typeface="Sigmar One"/>
              <a:ea typeface="Sigmar One"/>
              <a:cs typeface="Sigmar One"/>
              <a:sym typeface="Sigmar One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34F5C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05975"/>
            <a:ext cx="8229600" cy="651299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Luckiest Guy"/>
                <a:ea typeface="Luckiest Guy"/>
                <a:cs typeface="Luckiest Guy"/>
                <a:sym typeface="Luckiest Guy"/>
              </a:rPr>
              <a:t>Major lines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8625" y="205975"/>
            <a:ext cx="2239800" cy="4673400"/>
          </a:xfrm>
          <a:prstGeom prst="rect">
            <a:avLst/>
          </a:prstGeom>
          <a:solidFill>
            <a:srgbClr val="2CC37B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many hemispheres are created by the Equator and Prime Meridian?</a:t>
            </a:r>
          </a:p>
          <a:p>
            <a:pPr lvl="0" marR="0" rtl="0" algn="l">
              <a:lnSpc>
                <a:spcPct val="100000"/>
              </a:lnSpc>
              <a:spcBef>
                <a:spcPts val="700"/>
              </a:spcBef>
              <a:spcAft>
                <a:spcPts val="160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2468975" y="857275"/>
            <a:ext cx="6353100" cy="4344600"/>
          </a:xfrm>
          <a:prstGeom prst="rect">
            <a:avLst/>
          </a:prstGeom>
          <a:solidFill>
            <a:srgbClr val="B13BEA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Equator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Measures at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0º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degress latitude.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line divided the Earth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hemispheres.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FFFF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Northern Hemisphere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Southern Hemisphere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Prime Meridian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Measures at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0º 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degress longitude.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The line divided the Earth </a:t>
            </a: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hemispheres.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FFFF"/>
              </a:buClr>
              <a:buSzPct val="100000"/>
              <a:buFont typeface="Love Ya Like A Sister"/>
            </a:pP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Eastern Hemisphere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00"/>
              </a:buClr>
              <a:buSzPct val="100000"/>
              <a:buFont typeface="Love Ya Like A Sister"/>
            </a:pPr>
            <a:r>
              <a:rPr b="1" lang="en" sz="2000" u="sng">
                <a:solidFill>
                  <a:srgbClr val="00FFFF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Western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Hemisphere</a:t>
            </a:r>
            <a:r>
              <a:rPr b="1" lang="en" sz="2000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 </a:t>
            </a:r>
          </a:p>
          <a:p>
            <a:pPr lvl="0" rtl="0">
              <a:lnSpc>
                <a:spcPct val="100000"/>
              </a:lnSpc>
              <a:spcBef>
                <a:spcPts val="900"/>
              </a:spcBef>
              <a:buNone/>
            </a:pPr>
            <a:r>
              <a:t/>
            </a:r>
            <a:endParaRPr sz="2000">
              <a:solidFill>
                <a:srgbClr val="FFF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90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74" y="3029775"/>
            <a:ext cx="2187300" cy="184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158450"/>
            <a:ext cx="8520600" cy="6789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Types of Maps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40625" y="906450"/>
            <a:ext cx="1989900" cy="3955500"/>
          </a:xfrm>
          <a:prstGeom prst="rect">
            <a:avLst/>
          </a:prstGeom>
          <a:solidFill>
            <a:srgbClr val="3C78D8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What are the two types of maps</a:t>
            </a:r>
            <a:r>
              <a:rPr b="1" lang="en" sz="2400">
                <a:solidFill>
                  <a:srgbClr val="FFFFFF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2462050" y="906450"/>
            <a:ext cx="6403500" cy="3955500"/>
          </a:xfrm>
          <a:prstGeom prst="rect">
            <a:avLst/>
          </a:prstGeom>
          <a:solidFill>
            <a:srgbClr val="FF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Physical </a:t>
            </a: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Map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Show </a:t>
            </a:r>
            <a:r>
              <a:rPr lang="en" sz="20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landforms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Mountains, deserts, rivers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Uses natural colors on the map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 u="sng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Physical</a:t>
            </a:r>
            <a:r>
              <a:rPr lang="en" sz="2000">
                <a:solidFill>
                  <a:srgbClr val="FFFF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Map</a:t>
            </a:r>
            <a:r>
              <a:rPr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helsea Market"/>
            </a:pPr>
            <a:r>
              <a:rPr lang="en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Show </a:t>
            </a:r>
            <a:r>
              <a:rPr b="1" lang="en" sz="2000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border</a:t>
            </a:r>
            <a:r>
              <a:rPr b="1" lang="en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 lines</a:t>
            </a:r>
          </a:p>
          <a:p>
            <a:pPr indent="-3556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Countries, states, cities, capitals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rushed"/>
            </a:pPr>
            <a:r>
              <a:rPr b="1" lang="en" sz="2000">
                <a:solidFill>
                  <a:srgbClr val="000000"/>
                </a:solidFill>
                <a:latin typeface="Crushed"/>
                <a:ea typeface="Crushed"/>
                <a:cs typeface="Crushed"/>
                <a:sym typeface="Crushed"/>
              </a:rPr>
              <a:t>Use brighter colors on map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600">
              <a:solidFill>
                <a:srgbClr val="4E3B3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600">
              <a:solidFill>
                <a:srgbClr val="4E3B3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b="1" sz="1600">
              <a:solidFill>
                <a:srgbClr val="4E3B30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50" y="3090775"/>
            <a:ext cx="1922650" cy="108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0900" y="182100"/>
            <a:ext cx="8229600" cy="646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Tools of a map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214325" y="981700"/>
            <a:ext cx="2453100" cy="4013100"/>
          </a:xfrm>
          <a:prstGeom prst="rect">
            <a:avLst/>
          </a:prstGeom>
          <a:solidFill>
            <a:srgbClr val="00FF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9900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Why are the tools of a Map important</a:t>
            </a:r>
            <a:r>
              <a:rPr b="1" lang="en" sz="2000">
                <a:solidFill>
                  <a:srgbClr val="9900FF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2925225" y="981700"/>
            <a:ext cx="6100800" cy="4013100"/>
          </a:xfrm>
          <a:prstGeom prst="rect">
            <a:avLst/>
          </a:prstGeom>
          <a:solidFill>
            <a:srgbClr val="99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hewy"/>
            </a:pPr>
            <a:r>
              <a:rPr b="1" lang="en" sz="3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The tools of a map help you to understand what the map is showing you.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hewy"/>
              <a:buAutoNum type="arabicPeriod"/>
            </a:pPr>
            <a:r>
              <a:rPr b="1" lang="en" sz="30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Title </a:t>
            </a:r>
            <a:r>
              <a:rPr lang="en" sz="3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of the map</a:t>
            </a:r>
            <a:r>
              <a:rPr b="1" lang="en" sz="3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 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hewy"/>
              <a:buAutoNum type="arabicPeriod"/>
            </a:pPr>
            <a:r>
              <a:rPr b="1" lang="en" sz="3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Map </a:t>
            </a:r>
            <a:r>
              <a:rPr b="1" lang="en" sz="30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Key </a:t>
            </a:r>
            <a:r>
              <a:rPr lang="en" sz="3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and Symbols</a:t>
            </a: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Chewy"/>
              <a:buAutoNum type="arabicPeriod"/>
            </a:pPr>
            <a:r>
              <a:rPr b="1" lang="en" sz="3000" u="sng">
                <a:solidFill>
                  <a:srgbClr val="00FF00"/>
                </a:solidFill>
                <a:latin typeface="Chewy"/>
                <a:ea typeface="Chewy"/>
                <a:cs typeface="Chewy"/>
                <a:sym typeface="Chewy"/>
              </a:rPr>
              <a:t>Title </a:t>
            </a:r>
            <a:r>
              <a:rPr lang="en" sz="3000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Rose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25" y="2537237"/>
            <a:ext cx="22479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43850" y="190325"/>
            <a:ext cx="8229600" cy="646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Luckiest Guy"/>
                <a:ea typeface="Luckiest Guy"/>
                <a:cs typeface="Luckiest Guy"/>
                <a:sym typeface="Luckiest Guy"/>
              </a:rPr>
              <a:t>symbol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247275" y="989925"/>
            <a:ext cx="2453100" cy="3725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How do symbols help you read a map?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000000"/>
              </a:solidFill>
              <a:latin typeface="Amarante"/>
              <a:ea typeface="Amarante"/>
              <a:cs typeface="Amarante"/>
              <a:sym typeface="Amarante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marante"/>
              <a:ea typeface="Amarante"/>
              <a:cs typeface="Amarante"/>
              <a:sym typeface="Amarante"/>
            </a:endParaRPr>
          </a:p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2888725" y="989925"/>
            <a:ext cx="6170400" cy="3889500"/>
          </a:xfrm>
          <a:prstGeom prst="rect">
            <a:avLst/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Symbol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A symbol is a </a:t>
            </a:r>
            <a:r>
              <a:rPr b="1" lang="en" sz="20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picture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That represents something on a map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Symbols are located on the map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And in the map key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Symbols are a way to explain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rushed"/>
            </a:pP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What the </a:t>
            </a:r>
            <a:r>
              <a:rPr b="1" lang="en" sz="2000" u="sng">
                <a:solidFill>
                  <a:srgbClr val="FF0000"/>
                </a:solidFill>
                <a:latin typeface="Crushed"/>
                <a:ea typeface="Crushed"/>
                <a:cs typeface="Crushed"/>
                <a:sym typeface="Crushed"/>
              </a:rPr>
              <a:t>map</a:t>
            </a:r>
            <a:r>
              <a:rPr b="1" lang="en" sz="2000">
                <a:solidFill>
                  <a:srgbClr val="FFFF00"/>
                </a:solidFill>
                <a:latin typeface="Crushed"/>
                <a:ea typeface="Crushed"/>
                <a:cs typeface="Crushed"/>
                <a:sym typeface="Crushed"/>
              </a:rPr>
              <a:t> is showing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975" y="2385849"/>
            <a:ext cx="2903149" cy="232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99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170075"/>
            <a:ext cx="8520600" cy="5823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Luckiest Guy"/>
                <a:ea typeface="Luckiest Guy"/>
                <a:cs typeface="Luckiest Guy"/>
                <a:sym typeface="Luckiest Guy"/>
              </a:rPr>
              <a:t>Map key or legend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14775" y="900600"/>
            <a:ext cx="1859700" cy="4025100"/>
          </a:xfrm>
          <a:prstGeom prst="rect">
            <a:avLst/>
          </a:prstGeom>
          <a:solidFill>
            <a:srgbClr val="44E8A2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200">
                <a:solidFill>
                  <a:schemeClr val="dk1"/>
                </a:solidFill>
                <a:latin typeface="Salsa"/>
                <a:ea typeface="Salsa"/>
                <a:cs typeface="Salsa"/>
                <a:sym typeface="Salsa"/>
              </a:rPr>
              <a:t>What is the purpose of the map key</a:t>
            </a:r>
            <a:r>
              <a:rPr b="1" lang="en" sz="2200">
                <a:solidFill>
                  <a:schemeClr val="dk1"/>
                </a:solidFill>
                <a:latin typeface="Salsa"/>
                <a:ea typeface="Salsa"/>
                <a:cs typeface="Salsa"/>
                <a:sym typeface="Salsa"/>
              </a:rPr>
              <a:t>?</a:t>
            </a:r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2188525" y="900675"/>
            <a:ext cx="6812700" cy="41025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kranji"/>
            </a:pP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The key or legend is an area on the map that shows what each</a:t>
            </a: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 </a:t>
            </a:r>
            <a:r>
              <a:rPr b="1" lang="en" sz="2000" u="sng">
                <a:solidFill>
                  <a:srgbClr val="FF0000"/>
                </a:solidFill>
                <a:latin typeface="Skranji"/>
                <a:ea typeface="Skranji"/>
                <a:cs typeface="Skranji"/>
                <a:sym typeface="Skranji"/>
              </a:rPr>
              <a:t>symbol</a:t>
            </a: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 represents.</a:t>
            </a:r>
          </a:p>
          <a:p>
            <a:pPr indent="-3556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kranji"/>
            </a:pP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The key can show anything on the map.</a:t>
            </a:r>
          </a:p>
          <a:p>
            <a:pPr indent="-3556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kranji"/>
            </a:pPr>
            <a:r>
              <a:rPr b="1" lang="en" sz="2000">
                <a:solidFill>
                  <a:srgbClr val="FFFFFF"/>
                </a:solidFill>
                <a:latin typeface="Skranji"/>
                <a:ea typeface="Skranji"/>
                <a:cs typeface="Skranji"/>
                <a:sym typeface="Skranji"/>
              </a:rPr>
              <a:t>The map key makes the map make </a:t>
            </a:r>
            <a:r>
              <a:rPr b="1" lang="en" sz="2000" u="sng">
                <a:solidFill>
                  <a:srgbClr val="FF0000"/>
                </a:solidFill>
                <a:latin typeface="Skranji"/>
                <a:ea typeface="Skranji"/>
                <a:cs typeface="Skranji"/>
                <a:sym typeface="Skranji"/>
              </a:rPr>
              <a:t>sense.</a:t>
            </a:r>
          </a:p>
          <a:p>
            <a:pPr indent="0" lvl="0" marL="457200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11" y="2904149"/>
            <a:ext cx="1621425" cy="18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149" y="2697600"/>
            <a:ext cx="3451449" cy="21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  <a:latin typeface="Luckiest Guy"/>
                <a:ea typeface="Luckiest Guy"/>
                <a:cs typeface="Luckiest Guy"/>
                <a:sym typeface="Luckiest Guy"/>
              </a:rPr>
              <a:t>Scale 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FF9900"/>
                </a:solidFill>
                <a:latin typeface="Ribeye"/>
                <a:ea typeface="Ribeye"/>
                <a:cs typeface="Ribeye"/>
                <a:sym typeface="Ribeye"/>
              </a:rPr>
              <a:t>What is a scale</a:t>
            </a:r>
            <a:r>
              <a:rPr b="1" lang="en" sz="2200">
                <a:solidFill>
                  <a:srgbClr val="FF9900"/>
                </a:solidFill>
                <a:latin typeface="Ribeye"/>
                <a:ea typeface="Ribeye"/>
                <a:cs typeface="Ribeye"/>
                <a:sym typeface="Ribeye"/>
              </a:rPr>
              <a:t>?</a:t>
            </a:r>
          </a:p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2596925" y="900675"/>
            <a:ext cx="6404400" cy="4025100"/>
          </a:xfrm>
          <a:prstGeom prst="rect">
            <a:avLst/>
          </a:prstGeom>
          <a:solidFill>
            <a:srgbClr val="45818E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tma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A map is not and can not be the actual </a:t>
            </a: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 </a:t>
            </a:r>
            <a:r>
              <a:rPr b="1" lang="en" sz="2000" u="sng">
                <a:solidFill>
                  <a:srgbClr val="FFFF00"/>
                </a:solidFill>
                <a:latin typeface="Atma"/>
                <a:ea typeface="Atma"/>
                <a:cs typeface="Atma"/>
                <a:sym typeface="Atma"/>
              </a:rPr>
              <a:t>size </a:t>
            </a: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of the area.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tma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The scale is a </a:t>
            </a:r>
            <a:r>
              <a:rPr b="1" lang="en" sz="2000" u="sng">
                <a:solidFill>
                  <a:srgbClr val="FFFF00"/>
                </a:solidFill>
                <a:latin typeface="Atma"/>
                <a:ea typeface="Atma"/>
                <a:cs typeface="Atma"/>
                <a:sym typeface="Atma"/>
              </a:rPr>
              <a:t>measuring </a:t>
            </a:r>
            <a:r>
              <a:rPr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tool. 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tma"/>
            </a:pPr>
            <a:r>
              <a:rPr b="1" lang="en" sz="2000">
                <a:solidFill>
                  <a:srgbClr val="FFFFFF"/>
                </a:solidFill>
                <a:latin typeface="Atma"/>
                <a:ea typeface="Atma"/>
                <a:cs typeface="Atma"/>
                <a:sym typeface="Atma"/>
              </a:rPr>
              <a:t>The distance on the map can be converted to actual distance.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matica SC"/>
            </a:pPr>
            <a:r>
              <a:rPr b="1" lang="en" sz="2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One inch = one mile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799" y="3160724"/>
            <a:ext cx="2832875" cy="1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Compass rose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rgbClr val="BC92F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0000FF"/>
                </a:solidFill>
                <a:latin typeface="Ribeye"/>
                <a:ea typeface="Ribeye"/>
                <a:cs typeface="Ribeye"/>
                <a:sym typeface="Ribeye"/>
              </a:rPr>
              <a:t>What are the two types of directions on a compass?</a:t>
            </a:r>
          </a:p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2596925" y="900675"/>
            <a:ext cx="6404400" cy="4184400"/>
          </a:xfrm>
          <a:prstGeom prst="rect">
            <a:avLst/>
          </a:prstGeom>
          <a:solidFill>
            <a:srgbClr val="2CC37B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ct val="100000"/>
              <a:buFont typeface="Impact"/>
            </a:pPr>
            <a:r>
              <a:rPr lang="en" sz="20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The compass show the </a:t>
            </a:r>
            <a:r>
              <a:rPr lang="en" sz="2000" u="sng">
                <a:solidFill>
                  <a:srgbClr val="FFFF00"/>
                </a:solidFill>
                <a:latin typeface="Impact"/>
                <a:ea typeface="Impact"/>
                <a:cs typeface="Impact"/>
                <a:sym typeface="Impact"/>
              </a:rPr>
              <a:t>direction </a:t>
            </a:r>
            <a:r>
              <a:rPr lang="en" sz="20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of locations on the map.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ct val="100000"/>
              <a:buFont typeface="Impact"/>
            </a:pPr>
            <a:r>
              <a:rPr lang="en" sz="20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Cardinal directions: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North</a:t>
            </a: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South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East</a:t>
            </a: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West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ct val="100000"/>
              <a:buFont typeface="Impact"/>
            </a:pPr>
            <a:r>
              <a:rPr lang="en" sz="2000">
                <a:solidFill>
                  <a:srgbClr val="4C1130"/>
                </a:solidFill>
                <a:latin typeface="Impact"/>
                <a:ea typeface="Impact"/>
                <a:cs typeface="Impact"/>
                <a:sym typeface="Impact"/>
              </a:rPr>
              <a:t>Intermediate directions: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00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North</a:t>
            </a: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EAST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Southeast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 </a:t>
            </a:r>
            <a:r>
              <a:rPr b="1" lang="en" sz="2000">
                <a:solidFill>
                  <a:srgbClr val="0000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North</a:t>
            </a:r>
            <a:r>
              <a:rPr b="1" lang="en" sz="2000" u="sng">
                <a:solidFill>
                  <a:srgbClr val="FFFF0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West 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C1130"/>
              </a:buClr>
              <a:buSzPct val="100000"/>
              <a:buFont typeface="Love Ya Like A Sister"/>
            </a:pPr>
            <a:r>
              <a:rPr b="1" lang="en" sz="2000">
                <a:solidFill>
                  <a:srgbClr val="4C1130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SouthWest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000">
              <a:solidFill>
                <a:srgbClr val="4C113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37" y="2705874"/>
            <a:ext cx="2140675" cy="20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Latitude or </a:t>
            </a:r>
            <a:r>
              <a:rPr i="1" lang="en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parallels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rgbClr val="BC92F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0000FF"/>
                </a:solidFill>
                <a:latin typeface="Ribeye"/>
                <a:ea typeface="Ribeye"/>
                <a:cs typeface="Ribeye"/>
                <a:sym typeface="Ribeye"/>
              </a:rPr>
              <a:t>What two directions do latitude lines measure?</a:t>
            </a:r>
          </a:p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2596925" y="900675"/>
            <a:ext cx="6404400" cy="4025100"/>
          </a:xfrm>
          <a:prstGeom prst="rect">
            <a:avLst/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There are imaginary lines on a map for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measuring 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distance in </a:t>
            </a:r>
            <a:r>
              <a:rPr b="1"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DEGREES.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They wrap around the world HORIZONTALLY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EAST TO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WEST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00FF00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They measure NORTH to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SOUTH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 on the globe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Think if you were climbing the lines of a ladder you move up and Down.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000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   </a:t>
            </a:r>
            <a:r>
              <a:rPr lang="en" sz="20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rPr>
              <a:t>The main line of latitude is the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EQUATOR</a:t>
            </a:r>
            <a:r>
              <a:rPr lang="en" sz="20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rPr>
              <a:t>    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000">
              <a:solidFill>
                <a:srgbClr val="4C113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00" y="2735312"/>
            <a:ext cx="20383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8825" y="1359768"/>
            <a:ext cx="913475" cy="9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170075"/>
            <a:ext cx="8520600" cy="598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Longitude or </a:t>
            </a:r>
            <a:r>
              <a:rPr i="1" lang="en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meridians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14775" y="900675"/>
            <a:ext cx="2289600" cy="4025100"/>
          </a:xfrm>
          <a:prstGeom prst="rect">
            <a:avLst/>
          </a:prstGeom>
          <a:solidFill>
            <a:srgbClr val="BC92F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200">
                <a:solidFill>
                  <a:srgbClr val="0000FF"/>
                </a:solidFill>
                <a:latin typeface="Ribeye"/>
                <a:ea typeface="Ribeye"/>
                <a:cs typeface="Ribeye"/>
                <a:sym typeface="Ribeye"/>
              </a:rPr>
              <a:t>What two directions do longitude lines measure?</a:t>
            </a:r>
          </a:p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2596925" y="900675"/>
            <a:ext cx="6404400" cy="4025100"/>
          </a:xfrm>
          <a:prstGeom prst="rect">
            <a:avLst/>
          </a:prstGeom>
          <a:solidFill>
            <a:srgbClr val="0000FF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There are imaginary lines on a map for measuring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 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distance in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degrees</a:t>
            </a:r>
            <a:r>
              <a:rPr b="1"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.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 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They wrap around the world VERTICALLY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NORTH TO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SOUTH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00FF00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They measure EAST to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WEST</a:t>
            </a:r>
            <a:r>
              <a:rPr lang="en" sz="2000">
                <a:solidFill>
                  <a:srgbClr val="FFFFFF"/>
                </a:solidFill>
                <a:latin typeface="Denk One"/>
                <a:ea typeface="Denk One"/>
                <a:cs typeface="Denk One"/>
                <a:sym typeface="Denk One"/>
              </a:rPr>
              <a:t> on the globe</a:t>
            </a:r>
          </a:p>
          <a:p>
            <a:pPr indent="-355600" lvl="1" marL="9144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FFFFFF"/>
              </a:buClr>
              <a:buSzPct val="100000"/>
              <a:buFont typeface="Denk One"/>
            </a:pPr>
            <a:r>
              <a:rPr lang="en" sz="2000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Think if you ARE JUMPING the lines YOU MOVE SIDE TO SIDE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2000">
                <a:solidFill>
                  <a:srgbClr val="FFFF00"/>
                </a:solidFill>
                <a:latin typeface="Luckiest Guy"/>
                <a:ea typeface="Luckiest Guy"/>
                <a:cs typeface="Luckiest Guy"/>
                <a:sym typeface="Luckiest Guy"/>
              </a:rPr>
              <a:t>   </a:t>
            </a:r>
            <a:r>
              <a:rPr lang="en" sz="20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rPr>
              <a:t>The main line of longitude is the </a:t>
            </a:r>
            <a:r>
              <a:rPr lang="en" sz="2000" u="sng">
                <a:solidFill>
                  <a:srgbClr val="00FF00"/>
                </a:solidFill>
                <a:latin typeface="Denk One"/>
                <a:ea typeface="Denk One"/>
                <a:cs typeface="Denk One"/>
                <a:sym typeface="Denk One"/>
              </a:rPr>
              <a:t>PRIME </a:t>
            </a:r>
            <a:r>
              <a:rPr lang="en" sz="2000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rPr>
              <a:t>Meridian.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2000">
              <a:solidFill>
                <a:srgbClr val="4C1130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52" y="3067449"/>
            <a:ext cx="1814249" cy="13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0325" y="1516224"/>
            <a:ext cx="1070999" cy="8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