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Chewy"/>
      <p:regular r:id="rId17"/>
    </p:embeddedFont>
    <p:embeddedFont>
      <p:font typeface="Ribeye"/>
      <p:regular r:id="rId18"/>
    </p:embeddedFont>
    <p:embeddedFont>
      <p:font typeface="Fredericka the Great"/>
      <p:regular r:id="rId19"/>
    </p:embeddedFont>
    <p:embeddedFont>
      <p:font typeface="Skranji"/>
      <p:regular r:id="rId20"/>
      <p:bold r:id="rId21"/>
    </p:embeddedFont>
    <p:embeddedFont>
      <p:font typeface="Denk One"/>
      <p:regular r:id="rId22"/>
    </p:embeddedFont>
    <p:embeddedFont>
      <p:font typeface="Annie Use Your Telescope"/>
      <p:regular r:id="rId23"/>
    </p:embeddedFont>
    <p:embeddedFont>
      <p:font typeface="Crushed"/>
      <p:regular r:id="rId24"/>
    </p:embeddedFont>
    <p:embeddedFont>
      <p:font typeface="Caveat Brush"/>
      <p:regular r:id="rId25"/>
    </p:embeddedFont>
    <p:embeddedFont>
      <p:font typeface="Love Ya Like A Sister"/>
      <p:regular r:id="rId26"/>
    </p:embeddedFont>
    <p:embeddedFont>
      <p:font typeface="Sigmar One"/>
      <p:regular r:id="rId27"/>
    </p:embeddedFont>
    <p:embeddedFont>
      <p:font typeface="Cabin Sketch"/>
      <p:regular r:id="rId28"/>
      <p:bold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Salsa"/>
      <p:regular r:id="rId34"/>
    </p:embeddedFont>
    <p:embeddedFont>
      <p:font typeface="Amarante"/>
      <p:regular r:id="rId35"/>
    </p:embeddedFont>
    <p:embeddedFont>
      <p:font typeface="Ranchers"/>
      <p:regular r:id="rId36"/>
    </p:embeddedFont>
    <p:embeddedFont>
      <p:font typeface="Atma"/>
      <p:regular r:id="rId37"/>
      <p:bold r:id="rId38"/>
    </p:embeddedFont>
    <p:embeddedFont>
      <p:font typeface="Chelsea Market"/>
      <p:regular r:id="rId39"/>
    </p:embeddedFont>
    <p:embeddedFont>
      <p:font typeface="Oswald"/>
      <p:regular r:id="rId40"/>
      <p:bold r:id="rId41"/>
    </p:embeddedFont>
    <p:embeddedFont>
      <p:font typeface="Luckiest Guy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font" Target="fonts/Skranji-regular.fntdata"/><Relationship Id="rId42" Type="http://schemas.openxmlformats.org/officeDocument/2006/relationships/font" Target="fonts/LuckiestGuy-regular.fntdata"/><Relationship Id="rId41" Type="http://schemas.openxmlformats.org/officeDocument/2006/relationships/font" Target="fonts/Oswald-bold.fntdata"/><Relationship Id="rId22" Type="http://schemas.openxmlformats.org/officeDocument/2006/relationships/font" Target="fonts/DenkOne-regular.fntdata"/><Relationship Id="rId21" Type="http://schemas.openxmlformats.org/officeDocument/2006/relationships/font" Target="fonts/Skranji-bold.fntdata"/><Relationship Id="rId24" Type="http://schemas.openxmlformats.org/officeDocument/2006/relationships/font" Target="fonts/Crushed-regular.fntdata"/><Relationship Id="rId23" Type="http://schemas.openxmlformats.org/officeDocument/2006/relationships/font" Target="fonts/AnnieUseYourTelescop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veYaLikeASister-regular.fntdata"/><Relationship Id="rId25" Type="http://schemas.openxmlformats.org/officeDocument/2006/relationships/font" Target="fonts/CaveatBrush-regular.fntdata"/><Relationship Id="rId28" Type="http://schemas.openxmlformats.org/officeDocument/2006/relationships/font" Target="fonts/CabinSketch-regular.fntdata"/><Relationship Id="rId27" Type="http://schemas.openxmlformats.org/officeDocument/2006/relationships/font" Target="fonts/Sigmar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binSketch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Amarante-regular.fntdata"/><Relationship Id="rId12" Type="http://schemas.openxmlformats.org/officeDocument/2006/relationships/slide" Target="slides/slide8.xml"/><Relationship Id="rId34" Type="http://schemas.openxmlformats.org/officeDocument/2006/relationships/font" Target="fonts/Salsa-regular.fntdata"/><Relationship Id="rId15" Type="http://schemas.openxmlformats.org/officeDocument/2006/relationships/slide" Target="slides/slide11.xml"/><Relationship Id="rId37" Type="http://schemas.openxmlformats.org/officeDocument/2006/relationships/font" Target="fonts/Atma-regular.fntdata"/><Relationship Id="rId14" Type="http://schemas.openxmlformats.org/officeDocument/2006/relationships/slide" Target="slides/slide10.xml"/><Relationship Id="rId36" Type="http://schemas.openxmlformats.org/officeDocument/2006/relationships/font" Target="fonts/Ranchers-regular.fntdata"/><Relationship Id="rId17" Type="http://schemas.openxmlformats.org/officeDocument/2006/relationships/font" Target="fonts/Chewy-regular.fntdata"/><Relationship Id="rId39" Type="http://schemas.openxmlformats.org/officeDocument/2006/relationships/font" Target="fonts/ChelseaMarket-regular.fntdata"/><Relationship Id="rId16" Type="http://schemas.openxmlformats.org/officeDocument/2006/relationships/font" Target="fonts/ArchitectsDaughter-regular.fntdata"/><Relationship Id="rId38" Type="http://schemas.openxmlformats.org/officeDocument/2006/relationships/font" Target="fonts/Atma-bold.fntdata"/><Relationship Id="rId19" Type="http://schemas.openxmlformats.org/officeDocument/2006/relationships/font" Target="fonts/FrederickatheGreat-regular.fntdata"/><Relationship Id="rId18" Type="http://schemas.openxmlformats.org/officeDocument/2006/relationships/font" Target="fonts/Ribey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worldometers.info/world-population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VcSX4ytEfcE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243201"/>
            <a:ext cx="8222100" cy="126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Population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22500" y="3150300"/>
            <a:ext cx="8373300" cy="118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  <a:latin typeface="Sigmar One"/>
                <a:ea typeface="Sigmar One"/>
                <a:cs typeface="Sigmar One"/>
                <a:sym typeface="Sigmar One"/>
              </a:rPr>
              <a:t>UNIT 4: HUMAN GEOGRAPHY</a:t>
            </a:r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sz="2000" u="sng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World Population Now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political FACTORS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rgbClr val="BC92F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What do political factors explain?</a:t>
            </a:r>
          </a:p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Political factors explain how the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government 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impacts the quality of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life 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of the people in the area.</a:t>
            </a: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Political factors that impact people’s lives: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00"/>
              </a:buClr>
              <a:buSzPct val="100000"/>
              <a:buFont typeface="Luckiest Guy"/>
            </a:pPr>
            <a:r>
              <a:rPr lang="en" sz="2000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Does the government…  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00"/>
              </a:buClr>
              <a:buSzPct val="100000"/>
              <a:buFont typeface="Annie Use Your Telescope"/>
            </a:pPr>
            <a:r>
              <a:rPr b="1" lang="en" sz="2000">
                <a:solidFill>
                  <a:srgbClr val="FF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protect the people from outside </a:t>
            </a:r>
            <a:r>
              <a:rPr b="1" lang="en" sz="2000" u="sng">
                <a:solidFill>
                  <a:srgbClr val="00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invaders</a:t>
            </a:r>
            <a:r>
              <a:rPr b="1" lang="en" sz="2000">
                <a:solidFill>
                  <a:srgbClr val="FF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?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00"/>
              </a:buClr>
              <a:buSzPct val="100000"/>
              <a:buFont typeface="Annie Use Your Telescope"/>
            </a:pPr>
            <a:r>
              <a:rPr b="1" lang="en" sz="2000" u="sng">
                <a:solidFill>
                  <a:srgbClr val="00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protect </a:t>
            </a:r>
            <a:r>
              <a:rPr b="1" lang="en" sz="2000">
                <a:solidFill>
                  <a:srgbClr val="FF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people from crime inside the country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00"/>
              </a:buClr>
              <a:buSzPct val="100000"/>
              <a:buFont typeface="Annie Use Your Telescope"/>
            </a:pPr>
            <a:r>
              <a:rPr b="1" lang="en" sz="2000">
                <a:solidFill>
                  <a:srgbClr val="FF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have fair </a:t>
            </a:r>
            <a:r>
              <a:rPr b="1" lang="en" sz="2000" u="sng">
                <a:solidFill>
                  <a:srgbClr val="00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laws</a:t>
            </a:r>
            <a:r>
              <a:rPr b="1" lang="en" sz="2000">
                <a:solidFill>
                  <a:srgbClr val="FFFF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civil rights, &amp; freedoms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>
              <a:solidFill>
                <a:srgbClr val="4C113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8374" l="0" r="0" t="0"/>
          <a:stretch/>
        </p:blipFill>
        <p:spPr>
          <a:xfrm>
            <a:off x="221075" y="2814625"/>
            <a:ext cx="2057525" cy="16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4F5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6"/>
            <a:ext cx="8229600" cy="6513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Impact of </a:t>
            </a:r>
            <a:r>
              <a:rPr lang="en" sz="3000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Population Growth 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78625" y="999525"/>
            <a:ext cx="2239800" cy="3879900"/>
          </a:xfrm>
          <a:prstGeom prst="rect">
            <a:avLst/>
          </a:prstGeom>
          <a:solidFill>
            <a:srgbClr val="2CC37B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is ONE impact of population growth?</a:t>
            </a:r>
          </a:p>
          <a:p>
            <a:pPr lvl="0" marR="0" rtl="0" algn="l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2468975" y="999525"/>
            <a:ext cx="6353100" cy="3879900"/>
          </a:xfrm>
          <a:prstGeom prst="rect">
            <a:avLst/>
          </a:prstGeom>
          <a:solidFill>
            <a:srgbClr val="B13BEA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world’s population has been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increasing 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rapidly over the last century (100 years).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CHALLENGES DUE TO RAPID INCREASE: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As the population increases it becomes difficult to provide the basic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needs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food, clean water, shelter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OVERCROWDING: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Many people move to the cities to make a better life for themselves, but then people are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fighting 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each other for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resources 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they need to survive.  </a:t>
            </a:r>
          </a:p>
          <a:p>
            <a:pPr lvl="0" rtl="0">
              <a:lnSpc>
                <a:spcPct val="100000"/>
              </a:lnSpc>
              <a:spcBef>
                <a:spcPts val="900"/>
              </a:spcBef>
              <a:buNone/>
            </a:pPr>
            <a:r>
              <a:t/>
            </a:r>
            <a:endParaRPr sz="20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90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00" y="3079475"/>
            <a:ext cx="2111850" cy="14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68275" y="1107925"/>
            <a:ext cx="3888000" cy="36090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Salsa"/>
              <a:buAutoNum type="arabicPeriod"/>
            </a:pPr>
            <a:r>
              <a:rPr lang="en" sz="2100">
                <a:solidFill>
                  <a:srgbClr val="FFFF00"/>
                </a:solidFill>
                <a:latin typeface="Salsa"/>
                <a:ea typeface="Salsa"/>
                <a:cs typeface="Salsa"/>
                <a:sym typeface="Salsa"/>
              </a:rPr>
              <a:t>Why do you think  the population has recently started to grow so quickly?</a:t>
            </a: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Salsa"/>
              <a:buAutoNum type="arabicPeriod"/>
            </a:pPr>
            <a:r>
              <a:rPr lang="en" sz="2100">
                <a:solidFill>
                  <a:srgbClr val="FFFF00"/>
                </a:solidFill>
                <a:latin typeface="Salsa"/>
                <a:ea typeface="Salsa"/>
                <a:cs typeface="Salsa"/>
                <a:sym typeface="Salsa"/>
              </a:rPr>
              <a:t>What are some reasons people are living longer?</a:t>
            </a: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Salsa"/>
              <a:buAutoNum type="arabicPeriod"/>
            </a:pPr>
            <a:r>
              <a:rPr lang="en" sz="2100">
                <a:solidFill>
                  <a:srgbClr val="FFFF00"/>
                </a:solidFill>
                <a:latin typeface="Salsa"/>
                <a:ea typeface="Salsa"/>
                <a:cs typeface="Salsa"/>
                <a:sym typeface="Salsa"/>
              </a:rPr>
              <a:t>What makes an area good for people to live and survive there?</a:t>
            </a:r>
          </a:p>
        </p:txBody>
      </p:sp>
      <p:sp>
        <p:nvSpPr>
          <p:cNvPr descr="How can it be 7 billion people on earth when there is only one (me)﻿ ... The worlds  population ..." id="92" name="Shape 92" title="7 Billion: How Did We Get So Big So Fast? - YouTube">
            <a:hlinkClick r:id="rId3"/>
          </p:cNvPr>
          <p:cNvSpPr/>
          <p:nvPr/>
        </p:nvSpPr>
        <p:spPr>
          <a:xfrm>
            <a:off x="4342925" y="1107900"/>
            <a:ext cx="4572000" cy="360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/>
        </p:nvSpPr>
        <p:spPr>
          <a:xfrm>
            <a:off x="450975" y="218175"/>
            <a:ext cx="8339700" cy="51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Seven Billion: How Did We Get So Big?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158450"/>
            <a:ext cx="8520600" cy="6789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Let’s define POPULATION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40625" y="906450"/>
            <a:ext cx="1989900" cy="3955500"/>
          </a:xfrm>
          <a:prstGeom prst="rect">
            <a:avLst/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Why is the population always changing?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2462050" y="906450"/>
            <a:ext cx="6403500" cy="3955500"/>
          </a:xfrm>
          <a:prstGeom prst="rect">
            <a:avLst/>
          </a:prstGeom>
          <a:solidFill>
            <a:srgbClr val="FF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Population is the </a:t>
            </a:r>
            <a:r>
              <a:rPr lang="en" sz="20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total</a:t>
            </a:r>
            <a:r>
              <a:rPr lang="en" sz="20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number of people who live in a specific place.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population of the world is constantly </a:t>
            </a:r>
            <a:r>
              <a:rPr lang="en" sz="20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changing</a:t>
            </a:r>
            <a:r>
              <a:rPr lang="en" sz="20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because people are constantly being born &amp; dying.</a:t>
            </a:r>
          </a:p>
          <a:p>
            <a:pPr indent="-3302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16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Births</a:t>
            </a:r>
            <a:r>
              <a:rPr b="1" lang="en" sz="16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= Birth rate</a:t>
            </a:r>
          </a:p>
          <a:p>
            <a:pPr indent="-3302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16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Deaths</a:t>
            </a:r>
            <a:r>
              <a:rPr b="1" lang="en" sz="16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= Death Rate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Geographers study 3 things when analyzing population: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16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Which places have high and low population?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16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Why some places have higher or lower population?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16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What causes population rates to change?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10881" l="0" r="0" t="5092"/>
          <a:stretch/>
        </p:blipFill>
        <p:spPr>
          <a:xfrm>
            <a:off x="380563" y="3017800"/>
            <a:ext cx="1710025" cy="12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0900" y="182100"/>
            <a:ext cx="8229600" cy="64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Calculating Population Density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14325" y="981700"/>
            <a:ext cx="2453100" cy="4013100"/>
          </a:xfrm>
          <a:prstGeom prst="rect">
            <a:avLst/>
          </a:prstGeom>
          <a:solidFill>
            <a:srgbClr val="00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9900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does the population impact the population density?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2925225" y="981700"/>
            <a:ext cx="6100800" cy="4013100"/>
          </a:xfrm>
          <a:prstGeom prst="rect">
            <a:avLst/>
          </a:prstGeom>
          <a:solidFill>
            <a:srgbClr val="99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2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Population density shows the </a:t>
            </a:r>
            <a:r>
              <a:rPr b="1" lang="en" sz="20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average</a:t>
            </a:r>
            <a:r>
              <a:rPr b="1" lang="en" sz="2000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b="1" lang="en" sz="2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of how many people live per sq. mile in an area.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2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Population density will be higher when the population in the area is </a:t>
            </a:r>
            <a:r>
              <a:rPr b="1" lang="en" sz="20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higher</a:t>
            </a:r>
            <a:r>
              <a:rPr b="1" lang="en" sz="2000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  <a:r>
              <a:rPr b="1" lang="en" sz="2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rushed"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Think about the different communities people live in:</a:t>
            </a:r>
          </a:p>
          <a:p>
            <a:pPr indent="-330200" lvl="2" marL="1371600" rtl="0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Crushed"/>
            </a:pPr>
            <a:r>
              <a:rPr b="1" lang="en" sz="1600" u="sng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Urban</a:t>
            </a:r>
            <a:r>
              <a:rPr b="1" lang="en" sz="1600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:</a:t>
            </a:r>
            <a:r>
              <a:rPr b="1" lang="en" sz="16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 High Population = High Population Density</a:t>
            </a:r>
          </a:p>
          <a:p>
            <a:pPr indent="-330200" lvl="2" marL="1371600" rtl="0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Crushed"/>
            </a:pPr>
            <a:r>
              <a:rPr b="1" lang="en" sz="1600" u="sng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Suburban</a:t>
            </a:r>
            <a:r>
              <a:rPr b="1" lang="en" sz="1600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:</a:t>
            </a:r>
            <a:r>
              <a:rPr b="1" lang="en" sz="16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 Medium Population = Medium Population density</a:t>
            </a:r>
          </a:p>
          <a:p>
            <a: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600" u="sng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Rural</a:t>
            </a:r>
            <a:r>
              <a:rPr b="1" lang="en" sz="1600">
                <a:solidFill>
                  <a:srgbClr val="00FF00"/>
                </a:solidFill>
                <a:latin typeface="Crushed"/>
                <a:ea typeface="Crushed"/>
                <a:cs typeface="Crushed"/>
                <a:sym typeface="Crushed"/>
              </a:rPr>
              <a:t>:</a:t>
            </a:r>
            <a:r>
              <a:rPr b="1" lang="en" sz="16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 Low Population = Low Population Density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2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To find the population density of a location: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18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ADD</a:t>
            </a:r>
            <a:r>
              <a:rPr b="1" lang="en" sz="1800" u="sng">
                <a:solidFill>
                  <a:srgbClr val="FF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b="1" lang="en" sz="18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up the total number of people living in an area 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18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DIVIDE</a:t>
            </a:r>
            <a:r>
              <a:rPr b="1" lang="en" sz="1800" u="sng">
                <a:solidFill>
                  <a:srgbClr val="FF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b="1" lang="en" sz="18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by the total amount of land they occupy.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50" y="3353783"/>
            <a:ext cx="2453025" cy="11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975" y="1179550"/>
            <a:ext cx="6419675" cy="2784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5" name="Shape 115"/>
          <p:cNvSpPr txBox="1"/>
          <p:nvPr/>
        </p:nvSpPr>
        <p:spPr>
          <a:xfrm>
            <a:off x="458550" y="4096950"/>
            <a:ext cx="8048400" cy="95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chitects Daughter"/>
              <a:buAutoNum type="arabicPeriod"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What color represents the lowest population density?</a:t>
            </a:r>
          </a:p>
          <a:p>
            <a:pPr indent="-228600" lvl="0" marL="457200" rtl="0">
              <a:spcBef>
                <a:spcPts val="0"/>
              </a:spcBef>
              <a:buFont typeface="Architects Daughter"/>
              <a:buAutoNum type="arabicPeriod"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What color represents the highest population density?</a:t>
            </a:r>
          </a:p>
          <a:p>
            <a:pPr indent="-228600" lvl="0" marL="457200" rtl="0">
              <a:spcBef>
                <a:spcPts val="0"/>
              </a:spcBef>
              <a:buFont typeface="Architects Daughter"/>
              <a:buAutoNum type="arabicPeriod"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Which continent has the country with the highest population density?</a:t>
            </a:r>
          </a:p>
          <a:p>
            <a:pPr indent="-228600" lvl="0" marL="457200">
              <a:spcBef>
                <a:spcPts val="0"/>
              </a:spcBef>
              <a:buFont typeface="Architects Daughter"/>
              <a:buAutoNum type="arabicPeriod"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Why do you think areas that are light pink have such few amount of people living there?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103675" y="169900"/>
            <a:ext cx="8839800" cy="595800"/>
          </a:xfrm>
          <a:prstGeom prst="rect">
            <a:avLst/>
          </a:prstGeom>
          <a:solidFill>
            <a:srgbClr val="00FFFF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  <a:latin typeface="Luckiest Guy"/>
                <a:ea typeface="Luckiest Guy"/>
                <a:cs typeface="Luckiest Guy"/>
                <a:sym typeface="Luckiest Guy"/>
              </a:rPr>
              <a:t>Understanding Population Density</a:t>
            </a:r>
            <a:r>
              <a:rPr lang="en" sz="30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43850" y="190325"/>
            <a:ext cx="8229600" cy="64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Types of communities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47275" y="989925"/>
            <a:ext cx="2453100" cy="3725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does the amount of land change in each type of community?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2888725" y="989925"/>
            <a:ext cx="6170400" cy="3889500"/>
          </a:xfrm>
          <a:prstGeom prst="rect">
            <a:avLst/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RURAL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Large amount of </a:t>
            </a: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land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Small amount of people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rushed"/>
            </a:pP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Farms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SUBURBAN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Medium </a:t>
            </a: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amount of land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Medium amount of </a:t>
            </a: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people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rushed"/>
            </a:pP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Neighborhoods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URBAN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Small amount of land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Large </a:t>
            </a: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amount of people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18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Skyscrapers &amp; apartment buildings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225" y="1103525"/>
            <a:ext cx="2620325" cy="1114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275" y="2340238"/>
            <a:ext cx="2542275" cy="1186475"/>
          </a:xfrm>
          <a:prstGeom prst="rect">
            <a:avLst/>
          </a:prstGeom>
          <a:noFill/>
          <a:ln cap="flat" cmpd="sng" w="19050">
            <a:solidFill>
              <a:srgbClr val="004065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401" y="3649375"/>
            <a:ext cx="2196150" cy="1152750"/>
          </a:xfrm>
          <a:prstGeom prst="rect">
            <a:avLst/>
          </a:prstGeom>
          <a:noFill/>
          <a:ln cap="flat" cmpd="sng" w="19050">
            <a:solidFill>
              <a:srgbClr val="004065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70075"/>
            <a:ext cx="8520600" cy="5823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FF"/>
                </a:solidFill>
                <a:latin typeface="Luckiest Guy"/>
                <a:ea typeface="Luckiest Guy"/>
                <a:cs typeface="Luckiest Guy"/>
                <a:sym typeface="Luckiest Guy"/>
              </a:rPr>
              <a:t>Population Distribution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14775" y="900600"/>
            <a:ext cx="1859700" cy="4025100"/>
          </a:xfrm>
          <a:prstGeom prst="rect">
            <a:avLst/>
          </a:prstGeom>
          <a:solidFill>
            <a:srgbClr val="44E8A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200">
                <a:solidFill>
                  <a:schemeClr val="dk1"/>
                </a:solidFill>
                <a:latin typeface="Salsa"/>
                <a:ea typeface="Salsa"/>
                <a:cs typeface="Salsa"/>
                <a:sym typeface="Salsa"/>
              </a:rPr>
              <a:t>What does population distribution explain?</a:t>
            </a:r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2188525" y="900675"/>
            <a:ext cx="6812700" cy="41025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kranji"/>
            </a:pP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Explains how and why people are distributed (</a:t>
            </a:r>
            <a:r>
              <a:rPr b="1" lang="en" sz="2000" u="sng">
                <a:solidFill>
                  <a:srgbClr val="FF0000"/>
                </a:solidFill>
                <a:latin typeface="Skranji"/>
                <a:ea typeface="Skranji"/>
                <a:cs typeface="Skranji"/>
                <a:sym typeface="Skranji"/>
              </a:rPr>
              <a:t>spread</a:t>
            </a: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) around the world.</a:t>
            </a:r>
          </a:p>
          <a:p>
            <a:pPr indent="-3556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kranji"/>
            </a:pP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When answering how and why population distribution is the way it is geographers use three factors to explain it:</a:t>
            </a:r>
          </a:p>
          <a:p>
            <a:pPr indent="-355600" lvl="1" marL="9144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111111"/>
              <a:buFont typeface="Ranchers"/>
            </a:pPr>
            <a:r>
              <a:rPr b="1" lang="en" sz="18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ENVIRONMENTAL</a:t>
            </a:r>
            <a:r>
              <a:rPr b="1" lang="en" sz="20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→ </a:t>
            </a:r>
            <a:r>
              <a:rPr b="1" lang="en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WHAT </a:t>
            </a:r>
            <a:r>
              <a:rPr b="1" lang="en" u="sng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RESOURCES </a:t>
            </a:r>
            <a:r>
              <a:rPr b="1" lang="en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DOES THE LAND PROVIDE?</a:t>
            </a:r>
          </a:p>
          <a:p>
            <a:pPr indent="-355600" lvl="1" marL="9144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111111"/>
              <a:buFont typeface="Ranchers"/>
            </a:pPr>
            <a:r>
              <a:rPr b="1" lang="en" sz="18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ECONOMICAL</a:t>
            </a:r>
            <a:r>
              <a:rPr b="1" lang="en" sz="20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→ </a:t>
            </a:r>
            <a:r>
              <a:rPr b="1" lang="en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HOW DO PEOPLE MAKE MONEY THERE?</a:t>
            </a:r>
          </a:p>
          <a:p>
            <a:pPr indent="-355600" lvl="1" marL="9144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111111"/>
              <a:buFont typeface="Ranchers"/>
            </a:pPr>
            <a:r>
              <a:rPr b="1" lang="en" sz="18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POLITICAL</a:t>
            </a:r>
            <a:r>
              <a:rPr b="1" lang="en" sz="20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→</a:t>
            </a:r>
            <a:r>
              <a:rPr b="1" lang="en" sz="1800">
                <a:solidFill>
                  <a:srgbClr val="FFFF00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b="1" lang="en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WHAT IS THE </a:t>
            </a:r>
            <a:r>
              <a:rPr b="1" lang="en" u="sng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GOVERNMENT </a:t>
            </a:r>
            <a:r>
              <a:rPr b="1" lang="en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LIKE THERE?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063" y="3626150"/>
            <a:ext cx="2965625" cy="12995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00" y="2744825"/>
            <a:ext cx="1776850" cy="13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Luckiest Guy"/>
                <a:ea typeface="Luckiest Guy"/>
                <a:cs typeface="Luckiest Guy"/>
                <a:sym typeface="Luckiest Guy"/>
              </a:rPr>
              <a:t>ENVIRONMENTAL FACTORS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FF9900"/>
                </a:solidFill>
                <a:latin typeface="Ribeye"/>
                <a:ea typeface="Ribeye"/>
                <a:cs typeface="Ribeye"/>
                <a:sym typeface="Ribeye"/>
              </a:rPr>
              <a:t>How does the environment affect population distribution?</a:t>
            </a: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45818E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Environmental factors explain what </a:t>
            </a:r>
            <a:r>
              <a:rPr b="1" lang="en" sz="2000" u="sng">
                <a:solidFill>
                  <a:srgbClr val="FFFF00"/>
                </a:solidFill>
                <a:latin typeface="Atma"/>
                <a:ea typeface="Atma"/>
                <a:cs typeface="Atma"/>
                <a:sym typeface="Atma"/>
              </a:rPr>
              <a:t>resources </a:t>
            </a: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are on the land.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Could be positive or negative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What natural resources does the land have?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Oil, coal, cotton, etc.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These resources are important because they can be </a:t>
            </a:r>
            <a:r>
              <a:rPr b="1" lang="en" sz="2000" u="sng">
                <a:solidFill>
                  <a:srgbClr val="FFFF00"/>
                </a:solidFill>
                <a:latin typeface="Amatica SC"/>
                <a:ea typeface="Amatica SC"/>
                <a:cs typeface="Amatica SC"/>
                <a:sym typeface="Amatica SC"/>
              </a:rPr>
              <a:t>traded </a:t>
            </a: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for $ or used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What type of land is in the area?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Fertile land (</a:t>
            </a:r>
            <a:r>
              <a:rPr b="1" lang="en" sz="2000" u="sng">
                <a:solidFill>
                  <a:srgbClr val="FFFF00"/>
                </a:solidFill>
                <a:latin typeface="Amatica SC"/>
                <a:ea typeface="Amatica SC"/>
                <a:cs typeface="Amatica SC"/>
                <a:sym typeface="Amatica SC"/>
              </a:rPr>
              <a:t>farming</a:t>
            </a: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) or access to water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 Sketch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What is the climate like?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Too hot or too cold= lower population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25" y="3080950"/>
            <a:ext cx="2190500" cy="14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Economic FACTORS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rgbClr val="BC92F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What does economic refer to?</a:t>
            </a:r>
          </a:p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2CC37B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ct val="100000"/>
              <a:buFont typeface="Impact"/>
            </a:pPr>
            <a:r>
              <a:rPr lang="en" sz="24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Economic factors explain how resources &amp; goods are used to </a:t>
            </a:r>
            <a:r>
              <a:rPr lang="en" sz="2400" u="sng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make </a:t>
            </a:r>
            <a:r>
              <a:rPr lang="en" sz="2400" u="sng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money </a:t>
            </a:r>
            <a:r>
              <a:rPr lang="en" sz="24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for the area!</a:t>
            </a: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113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ct val="100000"/>
              <a:buFont typeface="Impact"/>
            </a:pPr>
            <a:r>
              <a:rPr lang="en" sz="24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Economic Factor Cycle:</a:t>
            </a:r>
          </a:p>
          <a:p>
            <a:pPr indent="-36195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 </a:t>
            </a:r>
            <a:r>
              <a:rPr b="1" lang="en" sz="21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strong </a:t>
            </a: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economy means more money is in the area. </a:t>
            </a:r>
          </a:p>
          <a:p>
            <a:pPr indent="-36195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If more money is in the area more </a:t>
            </a:r>
            <a:r>
              <a:rPr b="1" lang="en" sz="21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businesses </a:t>
            </a: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will move there. </a:t>
            </a:r>
          </a:p>
          <a:p>
            <a:pPr indent="-36195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More businesses means more </a:t>
            </a:r>
            <a:r>
              <a:rPr b="1" lang="en" sz="21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jobs</a:t>
            </a:r>
          </a:p>
          <a:p>
            <a:pPr indent="-36195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1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More jobs means more people want to live there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>
              <a:solidFill>
                <a:srgbClr val="4C113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37" y="2763250"/>
            <a:ext cx="2147875" cy="14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